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tags/tag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4.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65"/>
  </p:notesMasterIdLst>
  <p:handoutMasterIdLst>
    <p:handoutMasterId r:id="rId66"/>
  </p:handoutMasterIdLst>
  <p:sldIdLst>
    <p:sldId id="257" r:id="rId2"/>
    <p:sldId id="1361" r:id="rId3"/>
    <p:sldId id="275" r:id="rId4"/>
    <p:sldId id="279" r:id="rId5"/>
    <p:sldId id="1379" r:id="rId6"/>
    <p:sldId id="1246" r:id="rId7"/>
    <p:sldId id="1323" r:id="rId8"/>
    <p:sldId id="1324" r:id="rId9"/>
    <p:sldId id="1329" r:id="rId10"/>
    <p:sldId id="1328" r:id="rId11"/>
    <p:sldId id="1330" r:id="rId12"/>
    <p:sldId id="1332" r:id="rId13"/>
    <p:sldId id="1327" r:id="rId14"/>
    <p:sldId id="1333" r:id="rId15"/>
    <p:sldId id="1334" r:id="rId16"/>
    <p:sldId id="1335" r:id="rId17"/>
    <p:sldId id="1337" r:id="rId18"/>
    <p:sldId id="1338" r:id="rId19"/>
    <p:sldId id="276" r:id="rId20"/>
    <p:sldId id="277" r:id="rId21"/>
    <p:sldId id="1380" r:id="rId22"/>
    <p:sldId id="1362" r:id="rId23"/>
    <p:sldId id="1365" r:id="rId24"/>
    <p:sldId id="1369" r:id="rId25"/>
    <p:sldId id="1377" r:id="rId26"/>
    <p:sldId id="1366" r:id="rId27"/>
    <p:sldId id="1367" r:id="rId28"/>
    <p:sldId id="1375" r:id="rId29"/>
    <p:sldId id="1376" r:id="rId30"/>
    <p:sldId id="1371" r:id="rId31"/>
    <p:sldId id="1381" r:id="rId32"/>
    <p:sldId id="1372" r:id="rId33"/>
    <p:sldId id="1363" r:id="rId34"/>
    <p:sldId id="1321" r:id="rId35"/>
    <p:sldId id="1322" r:id="rId36"/>
    <p:sldId id="1340" r:id="rId37"/>
    <p:sldId id="1293" r:id="rId38"/>
    <p:sldId id="1341" r:id="rId39"/>
    <p:sldId id="1342" r:id="rId40"/>
    <p:sldId id="1343" r:id="rId41"/>
    <p:sldId id="1344" r:id="rId42"/>
    <p:sldId id="1304" r:id="rId43"/>
    <p:sldId id="1345" r:id="rId44"/>
    <p:sldId id="1347" r:id="rId45"/>
    <p:sldId id="1097" r:id="rId46"/>
    <p:sldId id="1272" r:id="rId47"/>
    <p:sldId id="1350" r:id="rId48"/>
    <p:sldId id="1351" r:id="rId49"/>
    <p:sldId id="1352" r:id="rId50"/>
    <p:sldId id="1353" r:id="rId51"/>
    <p:sldId id="1354" r:id="rId52"/>
    <p:sldId id="1098" r:id="rId53"/>
    <p:sldId id="1356" r:id="rId54"/>
    <p:sldId id="1357" r:id="rId55"/>
    <p:sldId id="1308" r:id="rId56"/>
    <p:sldId id="457" r:id="rId57"/>
    <p:sldId id="1360" r:id="rId58"/>
    <p:sldId id="1310" r:id="rId59"/>
    <p:sldId id="1095" r:id="rId60"/>
    <p:sldId id="459" r:id="rId61"/>
    <p:sldId id="1339" r:id="rId62"/>
    <p:sldId id="1378" r:id="rId63"/>
    <p:sldId id="278"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E6E6E6"/>
    <a:srgbClr val="9F9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5" autoAdjust="0"/>
    <p:restoredTop sz="62685" autoAdjust="0"/>
  </p:normalViewPr>
  <p:slideViewPr>
    <p:cSldViewPr snapToGrid="0">
      <p:cViewPr varScale="1">
        <p:scale>
          <a:sx n="67" d="100"/>
          <a:sy n="67" d="100"/>
        </p:scale>
        <p:origin x="870" y="24"/>
      </p:cViewPr>
      <p:guideLst/>
    </p:cSldViewPr>
  </p:slideViewPr>
  <p:notesTextViewPr>
    <p:cViewPr>
      <p:scale>
        <a:sx n="1" d="1"/>
        <a:sy n="1" d="1"/>
      </p:scale>
      <p:origin x="0" y="0"/>
    </p:cViewPr>
  </p:notesTextViewPr>
  <p:sorterViewPr>
    <p:cViewPr>
      <p:scale>
        <a:sx n="100" d="100"/>
        <a:sy n="100" d="100"/>
      </p:scale>
      <p:origin x="0" y="-206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a:xfrm>
          <a:off x="1066792" y="145836"/>
          <a:ext cx="4572014" cy="527758"/>
        </a:xfrm>
        <a:prstGeom prst="rect">
          <a:avLst/>
        </a:prstGeom>
        <a:solidFill>
          <a:sysClr val="window" lastClr="FFFFFF">
            <a:hueOff val="0"/>
            <a:satOff val="0"/>
            <a:lumOff val="0"/>
            <a:alphaOff val="0"/>
          </a:sysClr>
        </a:solidFill>
        <a:ln w="19050" cap="flat" cmpd="sng" algn="ctr">
          <a:solidFill>
            <a:srgbClr val="DA1F28">
              <a:shade val="80000"/>
              <a:hueOff val="0"/>
              <a:satOff val="0"/>
              <a:lumOff val="0"/>
              <a:alphaOff val="0"/>
            </a:srgbClr>
          </a:solidFill>
          <a:prstDash val="solid"/>
        </a:ln>
        <a:effectLst/>
      </dgm:spPr>
      <dgm:t>
        <a:bodyPr/>
        <a:lstStyle/>
        <a:p>
          <a:pPr rtl="0">
            <a:buNone/>
          </a:pPr>
          <a:r>
            <a:rPr lang="zh-CN" altLang="en-US" sz="2400" dirty="0">
              <a:solidFill>
                <a:srgbClr val="2A4A75">
                  <a:hueOff val="0"/>
                  <a:satOff val="0"/>
                  <a:lumOff val="0"/>
                  <a:alphaOff val="0"/>
                </a:srgbClr>
              </a:solidFill>
              <a:latin typeface="微软雅黑" panose="020B0503020204020204" pitchFamily="34" charset="-122"/>
              <a:ea typeface="微软雅黑" panose="020B0503020204020204" pitchFamily="34" charset="-122"/>
              <a:cs typeface="+mn-cs"/>
            </a:rPr>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a:xfrm>
          <a:off x="1616" y="1310471"/>
          <a:ext cx="3032745" cy="524892"/>
        </a:xfrm>
        <a:prstGeom prst="rect">
          <a:avLst/>
        </a:prstGeom>
        <a:solidFill>
          <a:sysClr val="window" lastClr="FFFFFF">
            <a:hueOff val="0"/>
            <a:satOff val="0"/>
            <a:lumOff val="0"/>
            <a:alphaOff val="0"/>
          </a:sysClr>
        </a:solidFill>
        <a:ln w="19050" cap="flat" cmpd="sng" algn="ctr">
          <a:solidFill>
            <a:srgbClr val="DA1F28">
              <a:shade val="80000"/>
              <a:hueOff val="0"/>
              <a:satOff val="0"/>
              <a:lumOff val="0"/>
              <a:alphaOff val="0"/>
            </a:srgbClr>
          </a:solidFill>
          <a:prstDash val="solid"/>
        </a:ln>
        <a:effectLst/>
      </dgm:spPr>
      <dgm:t>
        <a:bodyPr/>
        <a:lstStyle/>
        <a:p>
          <a:pPr rtl="0">
            <a:buNone/>
          </a:pPr>
          <a:r>
            <a:rPr lang="zh-CN" altLang="en-US" sz="2000" dirty="0">
              <a:solidFill>
                <a:srgbClr val="2A4A75">
                  <a:hueOff val="0"/>
                  <a:satOff val="0"/>
                  <a:lumOff val="0"/>
                  <a:alphaOff val="0"/>
                </a:srgbClr>
              </a:solidFill>
              <a:latin typeface="微软雅黑" panose="020B0503020204020204" pitchFamily="34" charset="-122"/>
              <a:ea typeface="微软雅黑" panose="020B0503020204020204" pitchFamily="34" charset="-122"/>
              <a:cs typeface="+mn-cs"/>
            </a:rPr>
            <a:t>增加优化约束</a:t>
          </a:r>
          <a:endParaRPr lang="en-US" altLang="zh-CN" sz="2000" dirty="0">
            <a:solidFill>
              <a:srgbClr val="2A4A75">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rgbClr val="DA1F28">
              <a:shade val="60000"/>
              <a:hueOff val="0"/>
              <a:satOff val="0"/>
              <a:lumOff val="0"/>
              <a:alphaOff val="0"/>
            </a:srgbClr>
          </a:solidFill>
          <a:prstDash val="solid"/>
        </a:ln>
        <a:effectLst/>
      </dgm:spPr>
      <dgm:t>
        <a:bodyPr/>
        <a:lstStyle/>
        <a:p>
          <a:endParaRPr lang="zh-CN" altLang="en-US" sz="1000"/>
        </a:p>
      </dgm:t>
    </dgm:pt>
    <dgm:pt modelId="{3A66B05C-C306-4566-ADB4-BD58EF99E13F}">
      <dgm:prSet custT="1"/>
      <dgm:spPr>
        <a:xfrm>
          <a:off x="3671238" y="1310471"/>
          <a:ext cx="3032745" cy="511760"/>
        </a:xfrm>
        <a:prstGeom prst="rect">
          <a:avLst/>
        </a:prstGeom>
        <a:solidFill>
          <a:sysClr val="window" lastClr="FFFFFF">
            <a:hueOff val="0"/>
            <a:satOff val="0"/>
            <a:lumOff val="0"/>
            <a:alphaOff val="0"/>
          </a:sysClr>
        </a:solidFill>
        <a:ln w="19050" cap="flat" cmpd="sng" algn="ctr">
          <a:solidFill>
            <a:srgbClr val="DA1F28">
              <a:shade val="80000"/>
              <a:hueOff val="0"/>
              <a:satOff val="0"/>
              <a:lumOff val="0"/>
              <a:alphaOff val="0"/>
            </a:srgbClr>
          </a:solidFill>
          <a:prstDash val="solid"/>
        </a:ln>
        <a:effectLst/>
      </dgm:spPr>
      <dgm:t>
        <a:bodyPr/>
        <a:lstStyle/>
        <a:p>
          <a:pPr rtl="0">
            <a:buNone/>
          </a:pPr>
          <a:r>
            <a:rPr lang="zh-CN" altLang="en-US" sz="2000" dirty="0">
              <a:solidFill>
                <a:srgbClr val="2A4A75">
                  <a:hueOff val="0"/>
                  <a:satOff val="0"/>
                  <a:lumOff val="0"/>
                  <a:alphaOff val="0"/>
                </a:srgbClr>
              </a:solidFill>
              <a:latin typeface="微软雅黑" panose="020B0503020204020204" pitchFamily="34" charset="-122"/>
              <a:ea typeface="微软雅黑" panose="020B0503020204020204" pitchFamily="34" charset="-122"/>
              <a:cs typeface="+mn-cs"/>
            </a:rPr>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rgbClr val="DA1F28">
              <a:shade val="60000"/>
              <a:hueOff val="0"/>
              <a:satOff val="0"/>
              <a:lumOff val="0"/>
              <a:alphaOff val="0"/>
            </a:srgbClr>
          </a:solidFill>
          <a:prstDash val="solid"/>
        </a:ln>
        <a:effectLs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rgbClr val="DA1F28">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rgbClr val="DA1F28">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ysClr val="window" lastClr="FFFFFF">
            <a:hueOff val="0"/>
            <a:satOff val="0"/>
            <a:lumOff val="0"/>
            <a:alphaOff val="0"/>
          </a:sysClr>
        </a:solidFill>
        <a:ln w="19050" cap="flat" cmpd="sng" algn="ctr">
          <a:solidFill>
            <a:srgbClr val="DA1F2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solidFill>
                <a:srgbClr val="2A4A75">
                  <a:hueOff val="0"/>
                  <a:satOff val="0"/>
                  <a:lumOff val="0"/>
                  <a:alphaOff val="0"/>
                </a:srgbClr>
              </a:solidFill>
              <a:latin typeface="微软雅黑" panose="020B0503020204020204" pitchFamily="34" charset="-122"/>
              <a:ea typeface="微软雅黑" panose="020B0503020204020204" pitchFamily="34" charset="-122"/>
              <a:cs typeface="+mn-cs"/>
            </a:rPr>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ysClr val="window" lastClr="FFFFFF">
            <a:hueOff val="0"/>
            <a:satOff val="0"/>
            <a:lumOff val="0"/>
            <a:alphaOff val="0"/>
          </a:sysClr>
        </a:solidFill>
        <a:ln w="19050" cap="flat" cmpd="sng" algn="ctr">
          <a:solidFill>
            <a:srgbClr val="DA1F2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rgbClr val="2A4A75">
                  <a:hueOff val="0"/>
                  <a:satOff val="0"/>
                  <a:lumOff val="0"/>
                  <a:alphaOff val="0"/>
                </a:srgbClr>
              </a:solidFill>
              <a:latin typeface="微软雅黑" panose="020B0503020204020204" pitchFamily="34" charset="-122"/>
              <a:ea typeface="微软雅黑" panose="020B0503020204020204" pitchFamily="34" charset="-122"/>
              <a:cs typeface="+mn-cs"/>
            </a:rPr>
            <a:t>增加优化约束</a:t>
          </a:r>
          <a:endParaRPr lang="en-US" altLang="zh-CN" sz="2000" kern="1200" dirty="0">
            <a:solidFill>
              <a:srgbClr val="2A4A75">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ysClr val="window" lastClr="FFFFFF">
            <a:hueOff val="0"/>
            <a:satOff val="0"/>
            <a:lumOff val="0"/>
            <a:alphaOff val="0"/>
          </a:sysClr>
        </a:solidFill>
        <a:ln w="19050" cap="flat" cmpd="sng" algn="ctr">
          <a:solidFill>
            <a:srgbClr val="DA1F2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rgbClr val="2A4A75">
                  <a:hueOff val="0"/>
                  <a:satOff val="0"/>
                  <a:lumOff val="0"/>
                  <a:alphaOff val="0"/>
                </a:srgbClr>
              </a:solidFill>
              <a:latin typeface="微软雅黑" panose="020B0503020204020204" pitchFamily="34" charset="-122"/>
              <a:ea typeface="微软雅黑" panose="020B0503020204020204" pitchFamily="34" charset="-122"/>
              <a:cs typeface="+mn-cs"/>
            </a:rPr>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60C5C12-7339-4CF2-8246-1CD39B2FF4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BEFC83E-76E2-42FA-8489-EE6EF2724D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65E49-D195-432D-8F28-230D9A8C6C8F}" type="datetimeFigureOut">
              <a:rPr lang="zh-CN" altLang="en-US" smtClean="0"/>
              <a:t>2021/9/7</a:t>
            </a:fld>
            <a:endParaRPr lang="zh-CN" altLang="en-US"/>
          </a:p>
        </p:txBody>
      </p:sp>
      <p:sp>
        <p:nvSpPr>
          <p:cNvPr id="4" name="页脚占位符 3">
            <a:extLst>
              <a:ext uri="{FF2B5EF4-FFF2-40B4-BE49-F238E27FC236}">
                <a16:creationId xmlns:a16="http://schemas.microsoft.com/office/drawing/2014/main" id="{14926C72-8080-44D0-AA17-B808BF375D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09A6783-7B40-44CE-AA33-793E44A78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9BB29-4DC0-4D30-880D-404EB8DA0874}" type="slidenum">
              <a:rPr lang="zh-CN" altLang="en-US" smtClean="0"/>
              <a:t>‹#›</a:t>
            </a:fld>
            <a:endParaRPr lang="zh-CN" altLang="en-US"/>
          </a:p>
        </p:txBody>
      </p:sp>
    </p:spTree>
    <p:extLst>
      <p:ext uri="{BB962C8B-B14F-4D97-AF65-F5344CB8AC3E}">
        <p14:creationId xmlns:p14="http://schemas.microsoft.com/office/powerpoint/2010/main" val="39111610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E594-5FF7-4327-8936-581CD19B0A02}" type="datetimeFigureOut">
              <a:rPr lang="zh-CN" altLang="en-US" smtClean="0"/>
              <a:t>2021/9/7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7DBAA-765C-4A04-862F-E589233B003F}" type="slidenum">
              <a:rPr lang="zh-CN" altLang="en-US" smtClean="0"/>
              <a:t>‹#›</a:t>
            </a:fld>
            <a:endParaRPr lang="zh-CN" altLang="en-US"/>
          </a:p>
        </p:txBody>
      </p:sp>
    </p:spTree>
    <p:extLst>
      <p:ext uri="{BB962C8B-B14F-4D97-AF65-F5344CB8AC3E}">
        <p14:creationId xmlns:p14="http://schemas.microsoft.com/office/powerpoint/2010/main" val="210630062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6472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97955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774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740584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3919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85068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5559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1639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3425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1187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467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94925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9290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940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91858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1070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8060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49047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5136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2765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43829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1391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1212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79897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07319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795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541388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6102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8585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9811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80718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0751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1368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39117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32546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2326564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83101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31435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74115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4134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2088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5083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52</a:t>
            </a:fld>
            <a:endParaRPr lang="en-US" altLang="zh-CN"/>
          </a:p>
        </p:txBody>
      </p:sp>
    </p:spTree>
    <p:extLst>
      <p:ext uri="{BB962C8B-B14F-4D97-AF65-F5344CB8AC3E}">
        <p14:creationId xmlns:p14="http://schemas.microsoft.com/office/powerpoint/2010/main" val="1863912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1003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116013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58</a:t>
            </a:fld>
            <a:endParaRPr lang="en-US" altLang="zh-CN"/>
          </a:p>
        </p:txBody>
      </p:sp>
    </p:spTree>
    <p:extLst>
      <p:ext uri="{BB962C8B-B14F-4D97-AF65-F5344CB8AC3E}">
        <p14:creationId xmlns:p14="http://schemas.microsoft.com/office/powerpoint/2010/main" val="1870700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0399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06648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82024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2528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28217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069479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3922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0050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242251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10">
            <a:extLst>
              <a:ext uri="{FF2B5EF4-FFF2-40B4-BE49-F238E27FC236}">
                <a16:creationId xmlns:a16="http://schemas.microsoft.com/office/drawing/2014/main" id="{600DED5B-C6FE-469C-AFF9-709FA607C38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136" y="51042"/>
            <a:ext cx="656987" cy="65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A634E5A9-62E7-4B54-ACCF-9E3C4CA50E9E}"/>
              </a:ext>
            </a:extLst>
          </p:cNvPr>
          <p:cNvCxnSpPr/>
          <p:nvPr userDrawn="1"/>
        </p:nvCxnSpPr>
        <p:spPr>
          <a:xfrm>
            <a:off x="0" y="756460"/>
            <a:ext cx="12192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文本框 9">
            <a:extLst>
              <a:ext uri="{FF2B5EF4-FFF2-40B4-BE49-F238E27FC236}">
                <a16:creationId xmlns:a16="http://schemas.microsoft.com/office/drawing/2014/main" id="{D4DD6F8B-96A9-4181-8287-4FEEAF15AC14}"/>
              </a:ext>
            </a:extLst>
          </p:cNvPr>
          <p:cNvSpPr txBox="1"/>
          <p:nvPr userDrawn="1"/>
        </p:nvSpPr>
        <p:spPr>
          <a:xfrm>
            <a:off x="11732261" y="6513607"/>
            <a:ext cx="497252" cy="400110"/>
          </a:xfrm>
          <a:prstGeom prst="rect">
            <a:avLst/>
          </a:prstGeom>
          <a:noFill/>
        </p:spPr>
        <p:txBody>
          <a:bodyPr wrap="none" rtlCol="0">
            <a:spAutoFit/>
          </a:bodyPr>
          <a:lstStyle/>
          <a:p>
            <a:fld id="{112CCA85-3D2C-4D2E-97E5-5FA00D7F5DB2}" type="slidenum">
              <a:rPr lang="zh-CN" altLang="en-US" sz="2000" b="1" smtClean="0">
                <a:solidFill>
                  <a:srgbClr val="002060"/>
                </a:solidFill>
              </a:rPr>
              <a:t>‹#›</a:t>
            </a:fld>
            <a:endParaRPr lang="zh-CN" altLang="en-US" sz="2000" b="1" dirty="0">
              <a:solidFill>
                <a:srgbClr val="002060"/>
              </a:solidFill>
            </a:endParaRPr>
          </a:p>
        </p:txBody>
      </p:sp>
    </p:spTree>
    <p:extLst>
      <p:ext uri="{BB962C8B-B14F-4D97-AF65-F5344CB8AC3E}">
        <p14:creationId xmlns:p14="http://schemas.microsoft.com/office/powerpoint/2010/main" val="21065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91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3" name="Title Placeholder 21">
            <a:extLst>
              <a:ext uri="{FF2B5EF4-FFF2-40B4-BE49-F238E27FC236}">
                <a16:creationId xmlns:a16="http://schemas.microsoft.com/office/drawing/2014/main" id="{EBC9D0BF-F1BC-4851-A2B3-A3A66476486B}"/>
              </a:ext>
            </a:extLst>
          </p:cNvPr>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Tree>
    <p:extLst>
      <p:ext uri="{BB962C8B-B14F-4D97-AF65-F5344CB8AC3E}">
        <p14:creationId xmlns:p14="http://schemas.microsoft.com/office/powerpoint/2010/main" val="15683538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897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tm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tmp"/><Relationship Id="rId4" Type="http://schemas.openxmlformats.org/officeDocument/2006/relationships/image" Target="../media/image20.tmp"/></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tmp"/><Relationship Id="rId5" Type="http://schemas.openxmlformats.org/officeDocument/2006/relationships/image" Target="../media/image10.tmp"/><Relationship Id="rId4" Type="http://schemas.openxmlformats.org/officeDocument/2006/relationships/image" Target="../media/image9.tmp"/></Relationships>
</file>

<file path=ppt/slides/_rels/slide1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7.tmp"/><Relationship Id="rId4" Type="http://schemas.openxmlformats.org/officeDocument/2006/relationships/image" Target="../media/image26.gif"/></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tmp"/><Relationship Id="rId4" Type="http://schemas.openxmlformats.org/officeDocument/2006/relationships/image" Target="../media/image31.tmp"/></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5.tmp"/><Relationship Id="rId3" Type="http://schemas.openxmlformats.org/officeDocument/2006/relationships/image" Target="../media/image9.tmp"/><Relationship Id="rId7" Type="http://schemas.openxmlformats.org/officeDocument/2006/relationships/image" Target="../media/image20.tmp"/><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8.png"/><Relationship Id="rId4" Type="http://schemas.openxmlformats.org/officeDocument/2006/relationships/diagramLayout" Target="../diagrams/layout1.xml"/><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m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2.tmp"/><Relationship Id="rId5" Type="http://schemas.openxmlformats.org/officeDocument/2006/relationships/image" Target="../media/image41.tmp"/><Relationship Id="rId4" Type="http://schemas.openxmlformats.org/officeDocument/2006/relationships/image" Target="../media/image40.tmp"/></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tmp"/></Relationships>
</file>

<file path=ppt/slides/_rels/slide28.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6.tmp"/></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tmp"/></Relationships>
</file>

<file path=ppt/slides/_rels/slide3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8.tm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490.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1.png"/><Relationship Id="rId5" Type="http://schemas.openxmlformats.org/officeDocument/2006/relationships/image" Target="../media/image70.tmp"/><Relationship Id="rId4" Type="http://schemas.openxmlformats.org/officeDocument/2006/relationships/image" Target="../media/image69.tmp"/></Relationships>
</file>

<file path=ppt/slides/_rels/slide3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60.png"/><Relationship Id="rId4" Type="http://schemas.openxmlformats.org/officeDocument/2006/relationships/image" Target="../media/image5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2.tmp"/></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5.wm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oleObject" Target="../embeddings/oleObject2.bin"/><Relationship Id="rId11" Type="http://schemas.openxmlformats.org/officeDocument/2006/relationships/image" Target="../media/image7.jpeg"/><Relationship Id="rId5" Type="http://schemas.openxmlformats.org/officeDocument/2006/relationships/image" Target="../media/image4.jpg"/><Relationship Id="rId10" Type="http://schemas.openxmlformats.org/officeDocument/2006/relationships/oleObject" Target="../embeddings/oleObject4.bin"/><Relationship Id="rId4" Type="http://schemas.openxmlformats.org/officeDocument/2006/relationships/image" Target="../media/image3.wmf"/><Relationship Id="rId9"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60.png"/><Relationship Id="rId5" Type="http://schemas.openxmlformats.org/officeDocument/2006/relationships/image" Target="../media/image360.png"/><Relationship Id="rId10" Type="http://schemas.openxmlformats.org/officeDocument/2006/relationships/image" Target="../media/image74.png"/><Relationship Id="rId9" Type="http://schemas.openxmlformats.org/officeDocument/2006/relationships/image" Target="../media/image58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microsoft.com/office/2007/relationships/hdphoto" Target="../media/hdphoto5.wdp"/><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tmp"/></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tmp"/><Relationship Id="rId2" Type="http://schemas.openxmlformats.org/officeDocument/2006/relationships/image" Target="../media/image80.tmp"/><Relationship Id="rId1" Type="http://schemas.openxmlformats.org/officeDocument/2006/relationships/slideLayout" Target="../slideLayouts/slideLayout1.xml"/><Relationship Id="rId6" Type="http://schemas.openxmlformats.org/officeDocument/2006/relationships/image" Target="../media/image85.tmp"/><Relationship Id="rId5" Type="http://schemas.openxmlformats.org/officeDocument/2006/relationships/image" Target="../media/image84.tmp"/><Relationship Id="rId4" Type="http://schemas.openxmlformats.org/officeDocument/2006/relationships/image" Target="../media/image83.tmp"/></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tmp"/></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tmp"/><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95.tmp"/></Relationships>
</file>

<file path=ppt/slides/_rels/slide51.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tmp"/></Relationships>
</file>

<file path=ppt/slides/_rels/slide52.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99.tmp"/><Relationship Id="rId5" Type="http://schemas.openxmlformats.org/officeDocument/2006/relationships/image" Target="../media/image98.tmp"/><Relationship Id="rId4" Type="http://schemas.openxmlformats.org/officeDocument/2006/relationships/image" Target="../media/image95.tmp"/></Relationships>
</file>

<file path=ppt/slides/_rels/slide53.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3.tmp"/></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05.tmp"/><Relationship Id="rId5" Type="http://schemas.openxmlformats.org/officeDocument/2006/relationships/image" Target="../media/image96.png"/><Relationship Id="rId4" Type="http://schemas.openxmlformats.org/officeDocument/2006/relationships/image" Target="../media/image104.tmp"/></Relationships>
</file>

<file path=ppt/slides/_rels/slide56.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9.tmp"/></Relationships>
</file>

<file path=ppt/slides/_rels/slide59.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12.tmp"/><Relationship Id="rId4" Type="http://schemas.openxmlformats.org/officeDocument/2006/relationships/image" Target="../media/image111.tmp"/></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tmp"/><Relationship Id="rId5" Type="http://schemas.openxmlformats.org/officeDocument/2006/relationships/image" Target="../media/image10.tmp"/><Relationship Id="rId4" Type="http://schemas.openxmlformats.org/officeDocument/2006/relationships/image" Target="../media/image9.tmp"/></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microsoft.com/office/2007/relationships/hdphoto" Target="../media/hdphoto7.wdp"/></Relationships>
</file>

<file path=ppt/slides/_rels/slide61.xml.rels><?xml version="1.0" encoding="UTF-8" standalone="yes"?>
<Relationships xmlns="http://schemas.openxmlformats.org/package/2006/relationships"><Relationship Id="rId8" Type="http://schemas.openxmlformats.org/officeDocument/2006/relationships/image" Target="../media/image118.tmp"/><Relationship Id="rId3" Type="http://schemas.openxmlformats.org/officeDocument/2006/relationships/image" Target="../media/image114.png"/><Relationship Id="rId7" Type="http://schemas.openxmlformats.org/officeDocument/2006/relationships/image" Target="../media/image117.tmp"/><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16.tmp"/><Relationship Id="rId11" Type="http://schemas.openxmlformats.org/officeDocument/2006/relationships/image" Target="../media/image121.tmp"/><Relationship Id="rId5" Type="http://schemas.openxmlformats.org/officeDocument/2006/relationships/image" Target="../media/image115.tmp"/><Relationship Id="rId10" Type="http://schemas.openxmlformats.org/officeDocument/2006/relationships/image" Target="../media/image120.tmp"/><Relationship Id="rId4" Type="http://schemas.microsoft.com/office/2007/relationships/hdphoto" Target="../media/hdphoto8.wdp"/><Relationship Id="rId9" Type="http://schemas.openxmlformats.org/officeDocument/2006/relationships/image" Target="../media/image119.tm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hyperlink" Target="http://faculty.bjtu.edu.cn/8902/" TargetMode="External"/><Relationship Id="rId13" Type="http://schemas.openxmlformats.org/officeDocument/2006/relationships/image" Target="../media/image122.jpeg"/><Relationship Id="rId3" Type="http://schemas.openxmlformats.org/officeDocument/2006/relationships/image" Target="../media/image1.png"/><Relationship Id="rId7" Type="http://schemas.openxmlformats.org/officeDocument/2006/relationships/hyperlink" Target="http://faculty.bjtu.edu.cn/8793/" TargetMode="External"/><Relationship Id="rId12" Type="http://schemas.openxmlformats.org/officeDocument/2006/relationships/hyperlink" Target="http://faculty.bjtu.edu.cn/9522/"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faculty.bjtu.edu.cn/9371/" TargetMode="External"/><Relationship Id="rId11" Type="http://schemas.openxmlformats.org/officeDocument/2006/relationships/hyperlink" Target="http://faculty.bjtu.edu.cn/9430/" TargetMode="External"/><Relationship Id="rId5" Type="http://schemas.openxmlformats.org/officeDocument/2006/relationships/hyperlink" Target="http://faculty.bjtu.edu.cn/9129/" TargetMode="External"/><Relationship Id="rId10" Type="http://schemas.openxmlformats.org/officeDocument/2006/relationships/hyperlink" Target="http://faculty.bjtu.edu.cn/9374/" TargetMode="External"/><Relationship Id="rId4" Type="http://schemas.openxmlformats.org/officeDocument/2006/relationships/hyperlink" Target="http://faculty.bjtu.edu.cn/6463/" TargetMode="External"/><Relationship Id="rId9" Type="http://schemas.openxmlformats.org/officeDocument/2006/relationships/hyperlink" Target="http://faculty.bjtu.edu.cn/907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tmp"/><Relationship Id="rId5" Type="http://schemas.openxmlformats.org/officeDocument/2006/relationships/image" Target="../media/image10.tmp"/><Relationship Id="rId4" Type="http://schemas.openxmlformats.org/officeDocument/2006/relationships/image" Target="../media/image9.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F8784E3-9047-49A5-BFA2-4992C21F88FD}"/>
              </a:ext>
            </a:extLst>
          </p:cNvPr>
          <p:cNvSpPr txBox="1">
            <a:spLocks/>
          </p:cNvSpPr>
          <p:nvPr/>
        </p:nvSpPr>
        <p:spPr>
          <a:xfrm>
            <a:off x="2590800" y="3620591"/>
            <a:ext cx="7010400"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zh-CN" altLang="en-US" sz="2800" b="1" dirty="0">
                <a:solidFill>
                  <a:srgbClr val="000000"/>
                </a:solidFill>
                <a:latin typeface="微软雅黑" panose="020B0503020204020204" pitchFamily="34" charset="-122"/>
                <a:ea typeface="微软雅黑" panose="020B0503020204020204" pitchFamily="34" charset="-122"/>
              </a:rPr>
              <a:t>北京交通大学  </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深度学习</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课程组</a:t>
            </a:r>
          </a:p>
        </p:txBody>
      </p:sp>
      <p:sp>
        <p:nvSpPr>
          <p:cNvPr id="5" name="TextBox 3">
            <a:extLst>
              <a:ext uri="{FF2B5EF4-FFF2-40B4-BE49-F238E27FC236}">
                <a16:creationId xmlns:a16="http://schemas.microsoft.com/office/drawing/2014/main" id="{8C8828D3-213D-4D3F-B9F9-AC52771B2AAB}"/>
              </a:ext>
            </a:extLst>
          </p:cNvPr>
          <p:cNvSpPr txBox="1"/>
          <p:nvPr/>
        </p:nvSpPr>
        <p:spPr>
          <a:xfrm>
            <a:off x="0" y="1975922"/>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0" hangingPunct="0">
              <a:lnSpc>
                <a:spcPct val="90000"/>
              </a:lnSpc>
              <a:spcAft>
                <a:spcPct val="20000"/>
              </a:spcAft>
              <a:defRPr sz="3200" b="1">
                <a:solidFill>
                  <a:srgbClr val="666666"/>
                </a:solidFill>
                <a:latin typeface="微软雅黑" panose="020B0503020204020204" pitchFamily="34" charset="-122"/>
                <a:ea typeface="微软雅黑" panose="020B0503020204020204" pitchFamily="34" charset="-122"/>
                <a:cs typeface="+mj-cs"/>
              </a:defRPr>
            </a:lvl1pPr>
            <a:lvl2pPr eaLnBrk="0" hangingPunct="0">
              <a:lnSpc>
                <a:spcPct val="85000"/>
              </a:lnSpc>
              <a:spcBef>
                <a:spcPct val="0"/>
              </a:spcBef>
              <a:defRPr sz="2400" b="1">
                <a:solidFill>
                  <a:schemeClr val="accent1"/>
                </a:solidFill>
              </a:defRPr>
            </a:lvl2pPr>
            <a:lvl3pPr eaLnBrk="0" hangingPunct="0">
              <a:lnSpc>
                <a:spcPct val="85000"/>
              </a:lnSpc>
              <a:spcBef>
                <a:spcPct val="0"/>
              </a:spcBef>
              <a:defRPr sz="2400" b="1">
                <a:solidFill>
                  <a:schemeClr val="accent1"/>
                </a:solidFill>
              </a:defRPr>
            </a:lvl3pPr>
            <a:lvl4pPr eaLnBrk="0" hangingPunct="0">
              <a:lnSpc>
                <a:spcPct val="85000"/>
              </a:lnSpc>
              <a:spcBef>
                <a:spcPct val="0"/>
              </a:spcBef>
              <a:defRPr sz="2400" b="1">
                <a:solidFill>
                  <a:schemeClr val="accent1"/>
                </a:solidFill>
              </a:defRPr>
            </a:lvl4pPr>
            <a:lvl5pPr eaLnBrk="0" hangingPunct="0">
              <a:lnSpc>
                <a:spcPct val="85000"/>
              </a:lnSpc>
              <a:spcBef>
                <a:spcPct val="0"/>
              </a:spcBef>
              <a:defRPr sz="2400" b="1">
                <a:solidFill>
                  <a:schemeClr val="accent1"/>
                </a:solidFill>
              </a:defRPr>
            </a:lvl5pPr>
            <a:lvl6pPr marL="457200" fontAlgn="base">
              <a:lnSpc>
                <a:spcPct val="85000"/>
              </a:lnSpc>
              <a:spcBef>
                <a:spcPct val="0"/>
              </a:spcBef>
              <a:spcAft>
                <a:spcPct val="0"/>
              </a:spcAft>
              <a:defRPr sz="2400" b="1">
                <a:solidFill>
                  <a:schemeClr val="accent1"/>
                </a:solidFill>
              </a:defRPr>
            </a:lvl6pPr>
            <a:lvl7pPr marL="914400" fontAlgn="base">
              <a:lnSpc>
                <a:spcPct val="85000"/>
              </a:lnSpc>
              <a:spcBef>
                <a:spcPct val="0"/>
              </a:spcBef>
              <a:spcAft>
                <a:spcPct val="0"/>
              </a:spcAft>
              <a:defRPr sz="2400" b="1">
                <a:solidFill>
                  <a:schemeClr val="accent1"/>
                </a:solidFill>
              </a:defRPr>
            </a:lvl7pPr>
            <a:lvl8pPr marL="1371600" fontAlgn="base">
              <a:lnSpc>
                <a:spcPct val="85000"/>
              </a:lnSpc>
              <a:spcBef>
                <a:spcPct val="0"/>
              </a:spcBef>
              <a:spcAft>
                <a:spcPct val="0"/>
              </a:spcAft>
              <a:defRPr sz="2400" b="1">
                <a:solidFill>
                  <a:schemeClr val="accent1"/>
                </a:solidFill>
              </a:defRPr>
            </a:lvl8pPr>
            <a:lvl9pPr marL="1828800" fontAlgn="base">
              <a:lnSpc>
                <a:spcPct val="85000"/>
              </a:lnSpc>
              <a:spcBef>
                <a:spcPct val="0"/>
              </a:spcBef>
              <a:spcAft>
                <a:spcPct val="0"/>
              </a:spcAft>
              <a:defRPr sz="2400" b="1">
                <a:solidFill>
                  <a:schemeClr val="accent1"/>
                </a:solidFill>
              </a:defRPr>
            </a:lvl9pPr>
          </a:lstStyle>
          <a:p>
            <a:pPr algn="ctr" fontAlgn="auto">
              <a:spcBef>
                <a:spcPts val="0"/>
              </a:spcBef>
              <a:buClrTx/>
              <a:buSzTx/>
              <a:buNone/>
            </a:pPr>
            <a:r>
              <a:rPr lang="zh-CN" altLang="en-US" sz="6000" dirty="0">
                <a:solidFill>
                  <a:srgbClr val="0000FF"/>
                </a:solidFill>
              </a:rPr>
              <a:t>第二讲  基础知识</a:t>
            </a:r>
            <a:endParaRPr lang="en-US" altLang="zh-CN" sz="6000" dirty="0">
              <a:solidFill>
                <a:srgbClr val="0000FF"/>
              </a:solidFill>
            </a:endParaRPr>
          </a:p>
        </p:txBody>
      </p:sp>
      <p:pic>
        <p:nvPicPr>
          <p:cNvPr id="6" name="Picture 10">
            <a:extLst>
              <a:ext uri="{FF2B5EF4-FFF2-40B4-BE49-F238E27FC236}">
                <a16:creationId xmlns:a16="http://schemas.microsoft.com/office/drawing/2014/main" id="{F0889285-5B4D-4F35-BE12-1BE3BF91A0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88" y="92606"/>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888B7E87-98E2-4145-9032-433989C4A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8" name="标题 1">
            <a:extLst>
              <a:ext uri="{FF2B5EF4-FFF2-40B4-BE49-F238E27FC236}">
                <a16:creationId xmlns:a16="http://schemas.microsoft.com/office/drawing/2014/main" id="{7415EC11-65D3-4DB1-8F22-1689467C2F51}"/>
              </a:ext>
            </a:extLst>
          </p:cNvPr>
          <p:cNvSpPr txBox="1">
            <a:spLocks/>
          </p:cNvSpPr>
          <p:nvPr/>
        </p:nvSpPr>
        <p:spPr>
          <a:xfrm>
            <a:off x="6864015" y="111980"/>
            <a:ext cx="5213684"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zh-CN" altLang="en-US" sz="2800" b="1" dirty="0">
                <a:solidFill>
                  <a:schemeClr val="accent2">
                    <a:lumMod val="75000"/>
                  </a:schemeClr>
                </a:solidFill>
                <a:latin typeface="楷体" panose="02010609060101010101" pitchFamily="49" charset="-122"/>
                <a:ea typeface="楷体" panose="02010609060101010101" pitchFamily="49" charset="-122"/>
              </a:rPr>
              <a:t>北京交通大学</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深度学习</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课件</a:t>
            </a:r>
          </a:p>
        </p:txBody>
      </p:sp>
    </p:spTree>
    <p:extLst>
      <p:ext uri="{BB962C8B-B14F-4D97-AF65-F5344CB8AC3E}">
        <p14:creationId xmlns:p14="http://schemas.microsoft.com/office/powerpoint/2010/main" val="3959893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机器学习的简单示例</a:t>
            </a:r>
          </a:p>
        </p:txBody>
      </p:sp>
      <p:sp>
        <p:nvSpPr>
          <p:cNvPr id="5" name="内容占位符 2">
            <a:extLst>
              <a:ext uri="{FF2B5EF4-FFF2-40B4-BE49-F238E27FC236}">
                <a16:creationId xmlns:a16="http://schemas.microsoft.com/office/drawing/2014/main" id="{08B7F9BA-FFF4-4888-9E4E-32A982075E9F}"/>
              </a:ext>
            </a:extLst>
          </p:cNvPr>
          <p:cNvSpPr txBox="1">
            <a:spLocks/>
          </p:cNvSpPr>
          <p:nvPr/>
        </p:nvSpPr>
        <p:spPr bwMode="auto">
          <a:xfrm>
            <a:off x="609600" y="883001"/>
            <a:ext cx="7311528" cy="117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457200" lvl="0" indent="-457200" eaLnBrk="1" hangingPunct="1">
              <a:lnSpc>
                <a:spcPct val="150000"/>
              </a:lnSpc>
              <a:buClr>
                <a:srgbClr val="1C314E"/>
              </a:buClr>
              <a:buFont typeface="Wingdings" panose="05000000000000000000"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cs typeface="+mn-cs"/>
              </a:rPr>
              <a:t>以线性回归（</a:t>
            </a:r>
            <a:r>
              <a:rPr lang="en-US" altLang="zh-CN" b="1" dirty="0">
                <a:solidFill>
                  <a:srgbClr val="FF0000"/>
                </a:solidFill>
                <a:latin typeface="微软雅黑" panose="020B0503020204020204" pitchFamily="34" charset="-122"/>
                <a:ea typeface="微软雅黑" panose="020B0503020204020204" pitchFamily="34" charset="-122"/>
                <a:cs typeface="+mn-cs"/>
              </a:rPr>
              <a:t>Linear Regression</a:t>
            </a:r>
            <a:r>
              <a:rPr lang="zh-CN" altLang="en-US" b="1" dirty="0">
                <a:solidFill>
                  <a:srgbClr val="FF0000"/>
                </a:solidFill>
                <a:latin typeface="微软雅黑" panose="020B0503020204020204" pitchFamily="34" charset="-122"/>
                <a:ea typeface="微软雅黑" panose="020B0503020204020204" pitchFamily="34" charset="-122"/>
                <a:cs typeface="+mn-cs"/>
              </a:rPr>
              <a:t>）为例</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学习准则</a:t>
            </a:r>
            <a:r>
              <a:rPr lang="zh-CN" altLang="en-US" sz="2800" dirty="0">
                <a:latin typeface="微软雅黑" panose="020B0503020204020204" pitchFamily="34" charset="-122"/>
                <a:ea typeface="微软雅黑" panose="020B0503020204020204" pitchFamily="34" charset="-122"/>
              </a:rPr>
              <a:t>：关键是如何定义损失函数</a:t>
            </a:r>
          </a:p>
          <a:p>
            <a:pPr marL="434578" lvl="2" indent="-228600" eaLnBrk="1" hangingPunct="1">
              <a:lnSpc>
                <a:spcPct val="150000"/>
              </a:lnSpc>
              <a:spcBef>
                <a:spcPts val="0"/>
              </a:spcBef>
              <a:buClr>
                <a:schemeClr val="tx1"/>
              </a:buClr>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745BCCB7-884A-4E7C-AC89-52BB36AD3147}"/>
              </a:ext>
            </a:extLst>
          </p:cNvPr>
          <p:cNvSpPr/>
          <p:nvPr/>
        </p:nvSpPr>
        <p:spPr>
          <a:xfrm>
            <a:off x="777846" y="2557366"/>
            <a:ext cx="7605990" cy="2797048"/>
          </a:xfrm>
          <a:prstGeom prst="rect">
            <a:avLst/>
          </a:prstGeom>
        </p:spPr>
        <p:txBody>
          <a:bodyPr wrap="square">
            <a:spAutoFit/>
          </a:bodyPr>
          <a:lstStyle/>
          <a:p>
            <a:pPr marL="548878" lvl="2" indent="-342900" fontAlgn="base">
              <a:lnSpc>
                <a:spcPct val="150000"/>
              </a:lnSpc>
              <a:spcAft>
                <a:spcPct val="0"/>
              </a:spcAft>
              <a:buClr>
                <a:schemeClr val="tx1"/>
              </a:buClr>
              <a:buSzPct val="76000"/>
              <a:buFont typeface="Wingdings" panose="05000000000000000000" pitchFamily="2" charset="2"/>
              <a:buChar char="p"/>
            </a:pPr>
            <a:r>
              <a:rPr lang="en-US" altLang="zh-CN" sz="2400" b="1" dirty="0">
                <a:latin typeface="微软雅黑" panose="020B0503020204020204" pitchFamily="34" charset="-122"/>
                <a:ea typeface="微软雅黑" panose="020B0503020204020204" pitchFamily="34" charset="-122"/>
              </a:rPr>
              <a:t>0-1</a:t>
            </a:r>
            <a:r>
              <a:rPr lang="zh-CN" altLang="en-US" sz="2400" b="1" dirty="0">
                <a:latin typeface="微软雅黑" panose="020B0503020204020204" pitchFamily="34" charset="-122"/>
                <a:ea typeface="微软雅黑" panose="020B0503020204020204" pitchFamily="34" charset="-122"/>
              </a:rPr>
              <a:t>损失函数</a:t>
            </a:r>
            <a:endParaRPr lang="en-US" altLang="zh-CN" sz="2400" b="1" dirty="0">
              <a:latin typeface="微软雅黑" panose="020B0503020204020204" pitchFamily="34" charset="-122"/>
              <a:ea typeface="微软雅黑" panose="020B0503020204020204" pitchFamily="34" charset="-122"/>
            </a:endParaRPr>
          </a:p>
          <a:p>
            <a:pPr marL="548878" lvl="2" indent="-342900" fontAlgn="base">
              <a:lnSpc>
                <a:spcPct val="150000"/>
              </a:lnSpc>
              <a:spcAft>
                <a:spcPct val="0"/>
              </a:spcAft>
              <a:buClr>
                <a:schemeClr val="tx1"/>
              </a:buClr>
              <a:buSzPct val="76000"/>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marL="205978" lvl="2" fontAlgn="base">
              <a:lnSpc>
                <a:spcPct val="150000"/>
              </a:lnSpc>
              <a:spcAft>
                <a:spcPct val="0"/>
              </a:spcAft>
              <a:buClr>
                <a:schemeClr val="tx1"/>
              </a:buClr>
              <a:buSzPct val="76000"/>
            </a:pPr>
            <a:r>
              <a:rPr lang="zh-CN" altLang="en-US" sz="2400" dirty="0">
                <a:latin typeface="微软雅黑" panose="020B0503020204020204" pitchFamily="34" charset="-122"/>
                <a:ea typeface="微软雅黑" panose="020B0503020204020204" pitchFamily="34" charset="-122"/>
              </a:rPr>
              <a:t>数学性质不好：不连续且导数为</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，难以优化</a:t>
            </a:r>
            <a:endParaRPr lang="en-US" altLang="zh-CN" sz="2400" dirty="0">
              <a:latin typeface="微软雅黑" panose="020B0503020204020204" pitchFamily="34" charset="-122"/>
              <a:ea typeface="微软雅黑" panose="020B0503020204020204" pitchFamily="34" charset="-122"/>
            </a:endParaRPr>
          </a:p>
          <a:p>
            <a:pPr marL="205978" lvl="2" fontAlgn="base">
              <a:lnSpc>
                <a:spcPct val="150000"/>
              </a:lnSpc>
              <a:spcAft>
                <a:spcPct val="0"/>
              </a:spcAft>
              <a:buClr>
                <a:schemeClr val="tx1"/>
              </a:buClr>
              <a:buSzPct val="76000"/>
            </a:pPr>
            <a:endParaRPr lang="en-US" altLang="zh-CN" sz="2400" dirty="0">
              <a:latin typeface="微软雅黑" panose="020B0503020204020204" pitchFamily="34" charset="-122"/>
              <a:ea typeface="微软雅黑" panose="020B0503020204020204" pitchFamily="34" charset="-122"/>
            </a:endParaRPr>
          </a:p>
          <a:p>
            <a:pPr marL="548878" lvl="2" indent="-342900" fontAlgn="base">
              <a:lnSpc>
                <a:spcPct val="150000"/>
              </a:lnSpc>
              <a:spcAft>
                <a:spcPct val="0"/>
              </a:spcAft>
              <a:buClr>
                <a:schemeClr val="tx1"/>
              </a:buClr>
              <a:buSzPct val="76000"/>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rPr>
              <a:t>平方损失函数</a:t>
            </a:r>
            <a:endParaRPr lang="en-US" altLang="zh-CN" sz="2400" b="1" dirty="0">
              <a:latin typeface="微软雅黑" panose="020B0503020204020204" pitchFamily="34" charset="-122"/>
              <a:ea typeface="微软雅黑" panose="020B0503020204020204" pitchFamily="34" charset="-122"/>
            </a:endParaRPr>
          </a:p>
        </p:txBody>
      </p:sp>
      <p:pic>
        <p:nvPicPr>
          <p:cNvPr id="7" name="图片 6" descr="屏幕剪辑">
            <a:extLst>
              <a:ext uri="{FF2B5EF4-FFF2-40B4-BE49-F238E27FC236}">
                <a16:creationId xmlns:a16="http://schemas.microsoft.com/office/drawing/2014/main" id="{48F50740-8595-420E-B010-635D5ECEEB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0841" y="2298643"/>
            <a:ext cx="5124768" cy="1398886"/>
          </a:xfrm>
          <a:prstGeom prst="rect">
            <a:avLst/>
          </a:prstGeom>
        </p:spPr>
      </p:pic>
      <p:pic>
        <p:nvPicPr>
          <p:cNvPr id="8" name="图片 7" descr="屏幕剪辑">
            <a:extLst>
              <a:ext uri="{FF2B5EF4-FFF2-40B4-BE49-F238E27FC236}">
                <a16:creationId xmlns:a16="http://schemas.microsoft.com/office/drawing/2014/main" id="{82781BDC-5694-4631-872D-473A89D2A4E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37543" y="4857703"/>
            <a:ext cx="3631893" cy="755434"/>
          </a:xfrm>
          <a:prstGeom prst="rect">
            <a:avLst/>
          </a:prstGeom>
        </p:spPr>
      </p:pic>
    </p:spTree>
    <p:extLst>
      <p:ext uri="{BB962C8B-B14F-4D97-AF65-F5344CB8AC3E}">
        <p14:creationId xmlns:p14="http://schemas.microsoft.com/office/powerpoint/2010/main" val="4016357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机器学习的简单示例</a:t>
            </a:r>
          </a:p>
        </p:txBody>
      </p:sp>
      <p:sp>
        <p:nvSpPr>
          <p:cNvPr id="5" name="内容占位符 2">
            <a:extLst>
              <a:ext uri="{FF2B5EF4-FFF2-40B4-BE49-F238E27FC236}">
                <a16:creationId xmlns:a16="http://schemas.microsoft.com/office/drawing/2014/main" id="{08B7F9BA-FFF4-4888-9E4E-32A982075E9F}"/>
              </a:ext>
            </a:extLst>
          </p:cNvPr>
          <p:cNvSpPr txBox="1">
            <a:spLocks/>
          </p:cNvSpPr>
          <p:nvPr/>
        </p:nvSpPr>
        <p:spPr bwMode="auto">
          <a:xfrm>
            <a:off x="609600" y="883001"/>
            <a:ext cx="7311528" cy="117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457200" lvl="0" indent="-457200" eaLnBrk="1" hangingPunct="1">
              <a:lnSpc>
                <a:spcPct val="150000"/>
              </a:lnSpc>
              <a:buClr>
                <a:srgbClr val="1C314E"/>
              </a:buClr>
              <a:buFont typeface="Wingdings" panose="05000000000000000000"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cs typeface="+mn-cs"/>
              </a:rPr>
              <a:t>以线性回归（</a:t>
            </a:r>
            <a:r>
              <a:rPr lang="en-US" altLang="zh-CN" b="1" dirty="0">
                <a:solidFill>
                  <a:srgbClr val="FF0000"/>
                </a:solidFill>
                <a:latin typeface="微软雅黑" panose="020B0503020204020204" pitchFamily="34" charset="-122"/>
                <a:ea typeface="微软雅黑" panose="020B0503020204020204" pitchFamily="34" charset="-122"/>
                <a:cs typeface="+mn-cs"/>
              </a:rPr>
              <a:t>Linear Regression</a:t>
            </a:r>
            <a:r>
              <a:rPr lang="zh-CN" altLang="en-US" b="1" dirty="0">
                <a:solidFill>
                  <a:srgbClr val="FF0000"/>
                </a:solidFill>
                <a:latin typeface="微软雅黑" panose="020B0503020204020204" pitchFamily="34" charset="-122"/>
                <a:ea typeface="微软雅黑" panose="020B0503020204020204" pitchFamily="34" charset="-122"/>
                <a:cs typeface="+mn-cs"/>
              </a:rPr>
              <a:t>）为例</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学习准则</a:t>
            </a:r>
            <a:r>
              <a:rPr lang="zh-CN" altLang="en-US" sz="2800" dirty="0">
                <a:latin typeface="微软雅黑" panose="020B0503020204020204" pitchFamily="34" charset="-122"/>
                <a:ea typeface="微软雅黑" panose="020B0503020204020204" pitchFamily="34" charset="-122"/>
              </a:rPr>
              <a:t>：风险最小化准则</a:t>
            </a:r>
          </a:p>
          <a:p>
            <a:pPr marL="434578" lvl="2" indent="-228600" eaLnBrk="1" hangingPunct="1">
              <a:lnSpc>
                <a:spcPct val="150000"/>
              </a:lnSpc>
              <a:spcBef>
                <a:spcPts val="0"/>
              </a:spcBef>
              <a:buClr>
                <a:schemeClr val="tx1"/>
              </a:buClr>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2BB82B8E-7A86-4186-BFB7-E9A0EAE80450}"/>
                  </a:ext>
                </a:extLst>
              </p:cNvPr>
              <p:cNvSpPr txBox="1">
                <a:spLocks/>
              </p:cNvSpPr>
              <p:nvPr/>
            </p:nvSpPr>
            <p:spPr>
              <a:xfrm>
                <a:off x="1252250" y="2375604"/>
                <a:ext cx="10392579" cy="4223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微软雅黑" panose="020B0503020204020204" pitchFamily="34" charset="-122"/>
                    <a:ea typeface="微软雅黑" panose="020B0503020204020204" pitchFamily="34" charset="-122"/>
                  </a:rPr>
                  <a:t>真实数据分布未知，期望风险不可计算，通过</a:t>
                </a:r>
                <a:r>
                  <a:rPr lang="zh-CN" altLang="en-US" sz="2400" dirty="0">
                    <a:solidFill>
                      <a:srgbClr val="FF0000"/>
                    </a:solidFill>
                    <a:latin typeface="微软雅黑" panose="020B0503020204020204" pitchFamily="34" charset="-122"/>
                    <a:ea typeface="微软雅黑" panose="020B0503020204020204" pitchFamily="34" charset="-122"/>
                  </a:rPr>
                  <a:t>经验风险</a:t>
                </a:r>
                <a:r>
                  <a:rPr lang="zh-CN" altLang="en-US" sz="2400" dirty="0">
                    <a:latin typeface="微软雅黑" panose="020B0503020204020204" pitchFamily="34" charset="-122"/>
                    <a:ea typeface="微软雅黑" panose="020B0503020204020204" pitchFamily="34" charset="-122"/>
                  </a:rPr>
                  <a:t>近似</a:t>
                </a:r>
                <a:endParaRPr lang="en-US" altLang="zh-CN" sz="2400" dirty="0">
                  <a:latin typeface="微软雅黑" panose="020B0503020204020204" pitchFamily="34" charset="-122"/>
                  <a:ea typeface="微软雅黑" panose="020B0503020204020204" pitchFamily="34" charset="-122"/>
                </a:endParaRPr>
              </a:p>
              <a:p>
                <a:pPr lvl="1">
                  <a:lnSpc>
                    <a:spcPct val="100000"/>
                  </a:lnSpc>
                </a:pPr>
                <a:r>
                  <a:rPr lang="zh-CN" altLang="en-US" dirty="0">
                    <a:latin typeface="微软雅黑" panose="020B0503020204020204" pitchFamily="34" charset="-122"/>
                    <a:ea typeface="微软雅黑" panose="020B0503020204020204" pitchFamily="34" charset="-122"/>
                  </a:rPr>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m:rPr>
                                    <m:sty m:val="p"/>
                                  </m:rPr>
                                  <a:rPr lang="en-US" altLang="zh-CN" i="1" dirty="0">
                                    <a:latin typeface="Cambria Math" panose="02040503050406030204" pitchFamily="18" charset="0"/>
                                  </a:rPr>
                                  <m:t>n</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m:rPr>
                                    <m:sty m:val="p"/>
                                  </m:rPr>
                                  <a:rPr lang="en-US" altLang="zh-CN" i="1" dirty="0">
                                    <a:latin typeface="Cambria Math" panose="02040503050406030204" pitchFamily="18" charset="0"/>
                                  </a:rPr>
                                  <m:t>n</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sz="2400" dirty="0">
                  <a:latin typeface="微软雅黑" panose="020B0503020204020204" pitchFamily="34" charset="-122"/>
                  <a:ea typeface="微软雅黑" panose="020B0503020204020204" pitchFamily="34" charset="-122"/>
                </a:endParaRPr>
              </a:p>
              <a:p>
                <a:pPr marL="0" indent="0">
                  <a:lnSpc>
                    <a:spcPct val="100000"/>
                  </a:lnSpc>
                  <a:buNone/>
                </a:pPr>
                <a:endParaRPr lang="en-US" altLang="zh-CN" sz="2400" dirty="0">
                  <a:latin typeface="微软雅黑" panose="020B0503020204020204" pitchFamily="34" charset="-122"/>
                  <a:ea typeface="微软雅黑" panose="020B0503020204020204" pitchFamily="34" charset="-122"/>
                </a:endParaRPr>
              </a:p>
              <a:p>
                <a:pPr marL="0" indent="0">
                  <a:lnSpc>
                    <a:spcPct val="100000"/>
                  </a:lnSpc>
                  <a:buNone/>
                </a:pPr>
                <a:endParaRPr lang="en-US" altLang="zh-CN" sz="2400" dirty="0">
                  <a:latin typeface="微软雅黑" panose="020B0503020204020204" pitchFamily="34" charset="-122"/>
                  <a:ea typeface="微软雅黑" panose="020B0503020204020204" pitchFamily="34" charset="-122"/>
                </a:endParaRPr>
              </a:p>
              <a:p>
                <a:pPr>
                  <a:lnSpc>
                    <a:spcPct val="100000"/>
                  </a:lnSpc>
                  <a:spcBef>
                    <a:spcPts val="0"/>
                  </a:spcBef>
                </a:pPr>
                <a:r>
                  <a:rPr lang="zh-CN" altLang="en-US" sz="2400" dirty="0">
                    <a:solidFill>
                      <a:srgbClr val="FF0000"/>
                    </a:solidFill>
                    <a:latin typeface="微软雅黑" panose="020B0503020204020204" pitchFamily="34" charset="-122"/>
                    <a:ea typeface="微软雅黑" panose="020B0503020204020204" pitchFamily="34" charset="-122"/>
                  </a:rPr>
                  <a:t>经验风险最小化</a:t>
                </a:r>
                <a:endParaRPr lang="en-US" altLang="zh-CN" sz="2400" dirty="0">
                  <a:solidFill>
                    <a:srgbClr val="FF0000"/>
                  </a:solidFill>
                  <a:latin typeface="微软雅黑" panose="020B0503020204020204" pitchFamily="34" charset="-122"/>
                  <a:ea typeface="微软雅黑" panose="020B0503020204020204" pitchFamily="34" charset="-122"/>
                </a:endParaRPr>
              </a:p>
              <a:p>
                <a:pPr lvl="1">
                  <a:lnSpc>
                    <a:spcPct val="100000"/>
                  </a:lnSpc>
                </a:pPr>
                <a:r>
                  <a:rPr lang="zh-CN" altLang="en-US" dirty="0">
                    <a:latin typeface="微软雅黑" panose="020B0503020204020204" pitchFamily="34" charset="-122"/>
                    <a:ea typeface="微软雅黑" panose="020B0503020204020204" pitchFamily="34" charset="-122"/>
                  </a:rPr>
                  <a:t>寻找一组最优的参数 </a:t>
                </a:r>
                <a:r>
                  <a:rPr lang="en-US" altLang="zh-CN" dirty="0">
                    <a:latin typeface="微软雅黑" panose="020B0503020204020204" pitchFamily="34" charset="-122"/>
                    <a:ea typeface="微软雅黑" panose="020B0503020204020204" pitchFamily="34" charset="-122"/>
                  </a:rPr>
                  <a:t>θ</a:t>
                </a:r>
                <a:r>
                  <a:rPr lang="en-US" altLang="zh-CN" baseline="30000"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，使经验风险函数最小化。</a:t>
                </a:r>
                <a:endParaRPr lang="en-US" altLang="zh-CN" dirty="0">
                  <a:latin typeface="微软雅黑" panose="020B0503020204020204" pitchFamily="34" charset="-122"/>
                  <a:ea typeface="微软雅黑" panose="020B0503020204020204" pitchFamily="34" charset="-122"/>
                </a:endParaRPr>
              </a:p>
              <a:p>
                <a:pPr marL="0" indent="0">
                  <a:lnSpc>
                    <a:spcPct val="100000"/>
                  </a:lnSpc>
                  <a:buFont typeface="Arial" panose="020B0604020202020204" pitchFamily="34" charset="0"/>
                  <a:buNone/>
                </a:pPr>
                <a:endParaRPr lang="en-US" altLang="zh-CN" sz="2400" dirty="0">
                  <a:latin typeface="微软雅黑" panose="020B0503020204020204" pitchFamily="34" charset="-122"/>
                  <a:ea typeface="微软雅黑" panose="020B0503020204020204" pitchFamily="34" charset="-122"/>
                </a:endParaRPr>
              </a:p>
              <a:p>
                <a:pPr marL="0" indent="0">
                  <a:lnSpc>
                    <a:spcPct val="100000"/>
                  </a:lnSpc>
                  <a:buFont typeface="Arial" panose="020B0604020202020204" pitchFamily="34" charset="0"/>
                  <a:buNone/>
                </a:pPr>
                <a:endParaRPr lang="en-US" altLang="zh-CN" sz="2400" dirty="0">
                  <a:latin typeface="微软雅黑" panose="020B0503020204020204" pitchFamily="34" charset="-122"/>
                  <a:ea typeface="微软雅黑" panose="020B0503020204020204" pitchFamily="34" charset="-122"/>
                </a:endParaRPr>
              </a:p>
              <a:p>
                <a:pPr>
                  <a:lnSpc>
                    <a:spcPct val="100000"/>
                  </a:lnSpc>
                  <a:spcBef>
                    <a:spcPts val="0"/>
                  </a:spcBef>
                </a:pPr>
                <a:r>
                  <a:rPr lang="zh-CN" altLang="en-US" sz="2400" dirty="0">
                    <a:latin typeface="微软雅黑" panose="020B0503020204020204" pitchFamily="34" charset="-122"/>
                    <a:ea typeface="微软雅黑" panose="020B0503020204020204" pitchFamily="34" charset="-122"/>
                  </a:rPr>
                  <a:t>机器学习问题转化成为一个</a:t>
                </a:r>
                <a:r>
                  <a:rPr lang="zh-CN" altLang="en-US" sz="2400" b="1" u="sng" dirty="0">
                    <a:solidFill>
                      <a:srgbClr val="FF0000"/>
                    </a:solidFill>
                    <a:latin typeface="微软雅黑" panose="020B0503020204020204" pitchFamily="34" charset="-122"/>
                    <a:ea typeface="微软雅黑" panose="020B0503020204020204" pitchFamily="34" charset="-122"/>
                  </a:rPr>
                  <a:t>最优化问题</a:t>
                </a:r>
              </a:p>
            </p:txBody>
          </p:sp>
        </mc:Choice>
        <mc:Fallback xmlns="">
          <p:sp>
            <p:nvSpPr>
              <p:cNvPr id="9" name="内容占位符 2">
                <a:extLst>
                  <a:ext uri="{FF2B5EF4-FFF2-40B4-BE49-F238E27FC236}">
                    <a16:creationId xmlns:a16="http://schemas.microsoft.com/office/drawing/2014/main" id="{2BB82B8E-7A86-4186-BFB7-E9A0EAE80450}"/>
                  </a:ext>
                </a:extLst>
              </p:cNvPr>
              <p:cNvSpPr txBox="1">
                <a:spLocks noRot="1" noChangeAspect="1" noMove="1" noResize="1" noEditPoints="1" noAdjustHandles="1" noChangeArrowheads="1" noChangeShapeType="1" noTextEdit="1"/>
              </p:cNvSpPr>
              <p:nvPr/>
            </p:nvSpPr>
            <p:spPr>
              <a:xfrm>
                <a:off x="1252250" y="2375604"/>
                <a:ext cx="10392579" cy="4223500"/>
              </a:xfrm>
              <a:prstGeom prst="rect">
                <a:avLst/>
              </a:prstGeom>
              <a:blipFill>
                <a:blip r:embed="rId3"/>
                <a:stretch>
                  <a:fillRect l="-762" t="-1154"/>
                </a:stretch>
              </a:blipFill>
            </p:spPr>
            <p:txBody>
              <a:bodyPr/>
              <a:lstStyle/>
              <a:p>
                <a:r>
                  <a:rPr lang="zh-CN" altLang="en-US">
                    <a:noFill/>
                  </a:rPr>
                  <a:t> </a:t>
                </a:r>
              </a:p>
            </p:txBody>
          </p:sp>
        </mc:Fallback>
      </mc:AlternateContent>
      <p:pic>
        <p:nvPicPr>
          <p:cNvPr id="13" name="图片 12" descr="屏幕剪辑">
            <a:extLst>
              <a:ext uri="{FF2B5EF4-FFF2-40B4-BE49-F238E27FC236}">
                <a16:creationId xmlns:a16="http://schemas.microsoft.com/office/drawing/2014/main" id="{4D0B984C-E6E8-43AC-83DE-CDC13A1E4B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2891" y="3429000"/>
            <a:ext cx="4433826" cy="911689"/>
          </a:xfrm>
          <a:prstGeom prst="rect">
            <a:avLst/>
          </a:prstGeom>
        </p:spPr>
      </p:pic>
      <p:pic>
        <p:nvPicPr>
          <p:cNvPr id="14" name="图片 13" descr="屏幕剪辑">
            <a:extLst>
              <a:ext uri="{FF2B5EF4-FFF2-40B4-BE49-F238E27FC236}">
                <a16:creationId xmlns:a16="http://schemas.microsoft.com/office/drawing/2014/main" id="{B2FA0525-9E5C-49FA-849E-5AC12673891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5968" y="5104817"/>
            <a:ext cx="3227673" cy="848148"/>
          </a:xfrm>
          <a:prstGeom prst="rect">
            <a:avLst/>
          </a:prstGeom>
        </p:spPr>
      </p:pic>
    </p:spTree>
    <p:extLst>
      <p:ext uri="{BB962C8B-B14F-4D97-AF65-F5344CB8AC3E}">
        <p14:creationId xmlns:p14="http://schemas.microsoft.com/office/powerpoint/2010/main" val="112367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机器学习关键要素</a:t>
            </a: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4F6574EB-5D6E-45C4-9DD2-D052697D89DE}"/>
                  </a:ext>
                </a:extLst>
              </p:cNvPr>
              <p:cNvSpPr txBox="1">
                <a:spLocks/>
              </p:cNvSpPr>
              <p:nvPr/>
            </p:nvSpPr>
            <p:spPr bwMode="auto">
              <a:xfrm>
                <a:off x="609600" y="883002"/>
                <a:ext cx="10972800" cy="3927860"/>
              </a:xfrm>
              <a:prstGeom prst="rect">
                <a:avLst/>
              </a:prstGeom>
              <a:noFill/>
              <a:ln>
                <a:noFill/>
              </a:ln>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457200" marR="0" lvl="0" indent="-457200" eaLnBrk="1" fontAlgn="base" hangingPunct="1">
                  <a:lnSpc>
                    <a:spcPct val="150000"/>
                  </a:lnSpc>
                  <a:spcBef>
                    <a:spcPts val="450"/>
                  </a:spcBef>
                  <a:spcAft>
                    <a:spcPct val="0"/>
                  </a:spcAft>
                  <a:buClr>
                    <a:srgbClr val="1C314E"/>
                  </a:buClr>
                  <a:buSzPct val="76000"/>
                  <a:buFont typeface="Wingdings" panose="05000000000000000000" pitchFamily="2" charset="2"/>
                  <a:buChar char="Ø"/>
                  <a:tabLst/>
                  <a:defRPr/>
                </a:pPr>
                <a:r>
                  <a:rPr lang="zh-CN" altLang="en-US" b="1" dirty="0">
                    <a:solidFill>
                      <a:schemeClr val="bg1">
                        <a:lumMod val="85000"/>
                      </a:schemeClr>
                    </a:solidFill>
                    <a:latin typeface="微软雅黑" panose="020B0503020204020204" pitchFamily="34" charset="-122"/>
                    <a:ea typeface="微软雅黑" panose="020B0503020204020204" pitchFamily="34" charset="-122"/>
                    <a:cs typeface="+mn-cs"/>
                  </a:rPr>
                  <a:t>模型</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dirty="0">
                    <a:solidFill>
                      <a:schemeClr val="bg1">
                        <a:lumMod val="85000"/>
                      </a:schemeClr>
                    </a:solidFill>
                    <a:latin typeface="微软雅黑" panose="020B0503020204020204" pitchFamily="34" charset="-122"/>
                    <a:ea typeface="微软雅黑" panose="020B0503020204020204" pitchFamily="34" charset="-122"/>
                  </a:rPr>
                  <a:t>线性方法：</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dirty="0">
                    <a:solidFill>
                      <a:schemeClr val="bg1">
                        <a:lumMod val="85000"/>
                      </a:schemeClr>
                    </a:solidFill>
                    <a:latin typeface="微软雅黑" panose="020B0503020204020204" pitchFamily="34" charset="-122"/>
                    <a:ea typeface="微软雅黑" panose="020B0503020204020204" pitchFamily="34" charset="-122"/>
                  </a:rPr>
                  <a:t>广义线性方法：</a:t>
                </a:r>
              </a:p>
              <a:p>
                <a:pPr marL="616744" marR="0" lvl="2" indent="-171450" algn="l" defTabSz="914400" rtl="0" eaLnBrk="0" fontAlgn="base" latinLnBrk="0" hangingPunct="0">
                  <a:lnSpc>
                    <a:spcPct val="150000"/>
                  </a:lnSpc>
                  <a:spcBef>
                    <a:spcPts val="600"/>
                  </a:spcBef>
                  <a:spcAft>
                    <a:spcPct val="0"/>
                  </a:spcAft>
                  <a:buClr>
                    <a:srgbClr val="BCBCBC"/>
                  </a:buClr>
                  <a:buSzPct val="76000"/>
                  <a:buFont typeface="Wingdings 3" panose="05040102010807070707" pitchFamily="18" charset="2"/>
                  <a:buChar char=""/>
                  <a:tabLst/>
                  <a:defRPr/>
                </a:pPr>
                <a:r>
                  <a:rPr kumimoji="0" lang="zh-CN" altLang="en-US"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 </a:t>
                </a:r>
                <a14:m>
                  <m:oMath xmlns:m="http://schemas.openxmlformats.org/officeDocument/2006/math">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ϕ</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x</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oMath>
                </a14:m>
                <a:r>
                  <a:rPr kumimoji="0" lang="zh-CN" altLang="en-US"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为可学习的非线性基函数，</a:t>
                </a:r>
                <a14:m>
                  <m:oMath xmlns:m="http://schemas.openxmlformats.org/officeDocument/2006/math">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f</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x</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θ</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oMath>
                </a14:m>
                <a:r>
                  <a:rPr kumimoji="0" lang="zh-CN" altLang="en-US"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就等价于神经网络。</a:t>
                </a:r>
                <a:endParaRPr kumimoji="0" lang="zh-CN" altLang="en-US" sz="2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eaLnBrk="1" hangingPunct="1">
                  <a:lnSpc>
                    <a:spcPct val="150000"/>
                  </a:lnSpc>
                  <a:buClr>
                    <a:srgbClr val="1C314E"/>
                  </a:buClr>
                  <a:buFont typeface="Wingdings" panose="05000000000000000000" pitchFamily="2" charset="2"/>
                  <a:buChar char="Ø"/>
                </a:pPr>
                <a:r>
                  <a:rPr lang="zh-CN" altLang="en-US" b="1" dirty="0">
                    <a:solidFill>
                      <a:schemeClr val="bg1">
                        <a:lumMod val="85000"/>
                      </a:schemeClr>
                    </a:solidFill>
                    <a:latin typeface="微软雅黑" panose="020B0503020204020204" pitchFamily="34" charset="-122"/>
                    <a:ea typeface="微软雅黑" panose="020B0503020204020204" pitchFamily="34" charset="-122"/>
                    <a:cs typeface="+mn-cs"/>
                  </a:rPr>
                  <a:t>学习准则</a:t>
                </a:r>
              </a:p>
              <a:p>
                <a:pPr marL="434578" marR="0" lvl="2" indent="-228600" eaLnBrk="1" hangingPunct="1">
                  <a:lnSpc>
                    <a:spcPct val="150000"/>
                  </a:lnSpc>
                  <a:spcBef>
                    <a:spcPts val="0"/>
                  </a:spcBef>
                  <a:buClr>
                    <a:schemeClr val="tx1"/>
                  </a:buClr>
                  <a:buFont typeface="Arial" panose="020B0604020202020204" pitchFamily="34" charset="0"/>
                  <a:buChar char="•"/>
                  <a:tabLst/>
                  <a:defRPr/>
                </a:pPr>
                <a:r>
                  <a:rPr lang="zh-CN" altLang="en-US" dirty="0">
                    <a:solidFill>
                      <a:schemeClr val="bg1">
                        <a:lumMod val="85000"/>
                      </a:schemeClr>
                    </a:solidFill>
                    <a:latin typeface="微软雅黑" panose="020B0503020204020204" pitchFamily="34" charset="-122"/>
                    <a:ea typeface="微软雅黑" panose="020B0503020204020204" pitchFamily="34" charset="-122"/>
                  </a:rPr>
                  <a:t>期望风险</a:t>
                </a:r>
              </a:p>
            </p:txBody>
          </p:sp>
        </mc:Choice>
        <mc:Fallback xmlns="">
          <p:sp>
            <p:nvSpPr>
              <p:cNvPr id="12" name="内容占位符 2">
                <a:extLst>
                  <a:ext uri="{FF2B5EF4-FFF2-40B4-BE49-F238E27FC236}">
                    <a16:creationId xmlns:a16="http://schemas.microsoft.com/office/drawing/2014/main" id="{4F6574EB-5D6E-45C4-9DD2-D052697D89DE}"/>
                  </a:ext>
                </a:extLst>
              </p:cNvPr>
              <p:cNvSpPr txBox="1">
                <a:spLocks noRot="1" noChangeAspect="1" noMove="1" noResize="1" noEditPoints="1" noAdjustHandles="1" noChangeArrowheads="1" noChangeShapeType="1" noTextEdit="1"/>
              </p:cNvSpPr>
              <p:nvPr/>
            </p:nvSpPr>
            <p:spPr bwMode="auto">
              <a:xfrm>
                <a:off x="609600" y="883002"/>
                <a:ext cx="10972800" cy="3927860"/>
              </a:xfrm>
              <a:prstGeom prst="rect">
                <a:avLst/>
              </a:prstGeom>
              <a:blipFill>
                <a:blip r:embed="rId3"/>
                <a:stretch>
                  <a:fillRect l="-579"/>
                </a:stretch>
              </a:blipFill>
              <a:ln>
                <a:noFill/>
              </a:ln>
              <a:extLst/>
            </p:spPr>
            <p:txBody>
              <a:bodyPr/>
              <a:lstStyle/>
              <a:p>
                <a:r>
                  <a:rPr lang="zh-CN" altLang="en-US">
                    <a:noFill/>
                  </a:rPr>
                  <a:t> </a:t>
                </a:r>
              </a:p>
            </p:txBody>
          </p:sp>
        </mc:Fallback>
      </mc:AlternateContent>
      <p:pic>
        <p:nvPicPr>
          <p:cNvPr id="13" name="图片 12" descr="屏幕剪辑">
            <a:extLst>
              <a:ext uri="{FF2B5EF4-FFF2-40B4-BE49-F238E27FC236}">
                <a16:creationId xmlns:a16="http://schemas.microsoft.com/office/drawing/2014/main" id="{1C285CE7-1E49-479E-9E5E-42B7C2FF127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33800" y="4191000"/>
            <a:ext cx="4219401" cy="619861"/>
          </a:xfrm>
          <a:prstGeom prst="rect">
            <a:avLst/>
          </a:prstGeom>
          <a:solidFill>
            <a:schemeClr val="bg1">
              <a:lumMod val="85000"/>
              <a:alpha val="39000"/>
            </a:schemeClr>
          </a:solidFill>
        </p:spPr>
      </p:pic>
      <p:pic>
        <p:nvPicPr>
          <p:cNvPr id="14" name="图片 13" descr="屏幕剪辑">
            <a:extLst>
              <a:ext uri="{FF2B5EF4-FFF2-40B4-BE49-F238E27FC236}">
                <a16:creationId xmlns:a16="http://schemas.microsoft.com/office/drawing/2014/main" id="{F4C60316-5B34-4722-882F-302B16EC47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561533"/>
            <a:ext cx="2299412" cy="496083"/>
          </a:xfrm>
          <a:prstGeom prst="rect">
            <a:avLst/>
          </a:prstGeom>
          <a:solidFill>
            <a:schemeClr val="bg1">
              <a:lumMod val="85000"/>
              <a:alpha val="39000"/>
            </a:schemeClr>
          </a:solidFill>
        </p:spPr>
      </p:pic>
      <p:pic>
        <p:nvPicPr>
          <p:cNvPr id="15" name="图片 14" descr="屏幕剪辑">
            <a:extLst>
              <a:ext uri="{FF2B5EF4-FFF2-40B4-BE49-F238E27FC236}">
                <a16:creationId xmlns:a16="http://schemas.microsoft.com/office/drawing/2014/main" id="{45F05161-CB2D-4B12-A935-53A2CC7C53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2188901"/>
            <a:ext cx="2664696" cy="399377"/>
          </a:xfrm>
          <a:prstGeom prst="rect">
            <a:avLst/>
          </a:prstGeom>
          <a:solidFill>
            <a:schemeClr val="bg1">
              <a:lumMod val="85000"/>
              <a:alpha val="39000"/>
            </a:schemeClr>
          </a:solidFill>
        </p:spPr>
      </p:pic>
      <p:sp>
        <p:nvSpPr>
          <p:cNvPr id="2" name="矩形 1">
            <a:extLst>
              <a:ext uri="{FF2B5EF4-FFF2-40B4-BE49-F238E27FC236}">
                <a16:creationId xmlns:a16="http://schemas.microsoft.com/office/drawing/2014/main" id="{F61E14F1-8E22-7A4E-861A-C851297A180A}"/>
              </a:ext>
            </a:extLst>
          </p:cNvPr>
          <p:cNvSpPr/>
          <p:nvPr/>
        </p:nvSpPr>
        <p:spPr>
          <a:xfrm>
            <a:off x="607296" y="4943960"/>
            <a:ext cx="6096000" cy="1308820"/>
          </a:xfrm>
          <a:prstGeom prst="rect">
            <a:avLst/>
          </a:prstGeom>
        </p:spPr>
        <p:txBody>
          <a:bodyPr>
            <a:spAutoFit/>
          </a:bodyPr>
          <a:lstStyle/>
          <a:p>
            <a:pPr marL="457200" lvl="0" indent="-457200">
              <a:lnSpc>
                <a:spcPct val="150000"/>
              </a:lnSpc>
              <a:buClr>
                <a:srgbClr val="1C314E"/>
              </a:buClr>
              <a:buFont typeface="Wingdings" panose="05000000000000000000" pitchFamily="2" charset="2"/>
              <a:buChar char="Ø"/>
              <a:defRPr/>
            </a:pPr>
            <a:r>
              <a:rPr lang="zh-CN" altLang="en-US" sz="2800" b="1" dirty="0">
                <a:solidFill>
                  <a:srgbClr val="FF0000"/>
                </a:solidFill>
                <a:latin typeface="微软雅黑" panose="020B0503020204020204" pitchFamily="34" charset="-122"/>
                <a:ea typeface="微软雅黑" panose="020B0503020204020204" pitchFamily="34" charset="-122"/>
              </a:rPr>
              <a:t>优化算法</a:t>
            </a:r>
          </a:p>
          <a:p>
            <a:pPr marL="434578" lvl="2" indent="-228600">
              <a:lnSpc>
                <a:spcPct val="150000"/>
              </a:lnSpc>
              <a:buClr>
                <a:schemeClr val="tx1"/>
              </a:buClr>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梯度下降</a:t>
            </a:r>
          </a:p>
        </p:txBody>
      </p:sp>
    </p:spTree>
    <p:extLst>
      <p:ext uri="{BB962C8B-B14F-4D97-AF65-F5344CB8AC3E}">
        <p14:creationId xmlns:p14="http://schemas.microsoft.com/office/powerpoint/2010/main" val="173715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7070F7-6010-4FB3-84D0-37BB9333CCA1}"/>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最优化问题</a:t>
            </a:r>
          </a:p>
        </p:txBody>
      </p:sp>
      <p:pic>
        <p:nvPicPr>
          <p:cNvPr id="4" name="图片 3">
            <a:extLst>
              <a:ext uri="{FF2B5EF4-FFF2-40B4-BE49-F238E27FC236}">
                <a16:creationId xmlns:a16="http://schemas.microsoft.com/office/drawing/2014/main" id="{0EA06818-3912-43CC-B459-3C73A1A41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116" y="5644993"/>
            <a:ext cx="1981200" cy="630382"/>
          </a:xfrm>
          <a:prstGeom prst="rect">
            <a:avLst/>
          </a:prstGeom>
        </p:spPr>
      </p:pic>
      <p:pic>
        <p:nvPicPr>
          <p:cNvPr id="5" name="Picture 4" descr="https://qph.fs.quoracdn.net/main-qimg-f848fbbcbf279aadeacb7bd9850d5ed1">
            <a:extLst>
              <a:ext uri="{FF2B5EF4-FFF2-40B4-BE49-F238E27FC236}">
                <a16:creationId xmlns:a16="http://schemas.microsoft.com/office/drawing/2014/main" id="{C011F3D7-64C8-4E3C-9BBB-EEECF5D4C3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135"/>
          <a:stretch/>
        </p:blipFill>
        <p:spPr bwMode="auto">
          <a:xfrm>
            <a:off x="1668538" y="2085550"/>
            <a:ext cx="4188252" cy="3374195"/>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43934B9F-2A08-4AA0-BA6C-116BBFC6B792}"/>
              </a:ext>
            </a:extLst>
          </p:cNvPr>
          <p:cNvSpPr txBox="1">
            <a:spLocks/>
          </p:cNvSpPr>
          <p:nvPr/>
        </p:nvSpPr>
        <p:spPr bwMode="auto">
          <a:xfrm>
            <a:off x="1561938" y="1066308"/>
            <a:ext cx="3924462" cy="117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lnSpc>
                <a:spcPct val="150000"/>
              </a:lnSpc>
              <a:spcBef>
                <a:spcPct val="0"/>
              </a:spcBef>
              <a:buClrTx/>
              <a:buSzTx/>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部分模型（如线性回归）的优化目标是凸函数</a:t>
            </a:r>
          </a:p>
        </p:txBody>
      </p:sp>
      <p:sp>
        <p:nvSpPr>
          <p:cNvPr id="7" name="内容占位符 2">
            <a:extLst>
              <a:ext uri="{FF2B5EF4-FFF2-40B4-BE49-F238E27FC236}">
                <a16:creationId xmlns:a16="http://schemas.microsoft.com/office/drawing/2014/main" id="{138D9F05-0E39-42E7-9CC4-1E722C1FE50C}"/>
              </a:ext>
            </a:extLst>
          </p:cNvPr>
          <p:cNvSpPr txBox="1">
            <a:spLocks/>
          </p:cNvSpPr>
          <p:nvPr/>
        </p:nvSpPr>
        <p:spPr bwMode="auto">
          <a:xfrm>
            <a:off x="6176169" y="996762"/>
            <a:ext cx="4188252" cy="117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lnSpc>
                <a:spcPct val="150000"/>
              </a:lnSpc>
              <a:spcBef>
                <a:spcPct val="0"/>
              </a:spcBef>
              <a:buClrTx/>
              <a:buSzTx/>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部分模型（例如神经网络）的优化目标是非凸的</a:t>
            </a:r>
          </a:p>
        </p:txBody>
      </p:sp>
      <p:pic>
        <p:nvPicPr>
          <p:cNvPr id="8" name="Picture 4" descr="https://qph.fs.quoracdn.net/main-qimg-f848fbbcbf279aadeacb7bd9850d5ed1">
            <a:extLst>
              <a:ext uri="{FF2B5EF4-FFF2-40B4-BE49-F238E27FC236}">
                <a16:creationId xmlns:a16="http://schemas.microsoft.com/office/drawing/2014/main" id="{90616512-DF74-4513-B779-D1C273808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439"/>
          <a:stretch/>
        </p:blipFill>
        <p:spPr bwMode="auto">
          <a:xfrm>
            <a:off x="6141444" y="2122200"/>
            <a:ext cx="4078698" cy="3374195"/>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a16="http://schemas.microsoft.com/office/drawing/2014/main" id="{7A76F3B5-83F8-491B-AB85-22E22CDE35E2}"/>
              </a:ext>
            </a:extLst>
          </p:cNvPr>
          <p:cNvSpPr txBox="1">
            <a:spLocks/>
          </p:cNvSpPr>
          <p:nvPr/>
        </p:nvSpPr>
        <p:spPr bwMode="auto">
          <a:xfrm>
            <a:off x="7342686" y="5594240"/>
            <a:ext cx="1981200" cy="63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0" indent="0">
              <a:spcBef>
                <a:spcPct val="0"/>
              </a:spcBef>
              <a:buClrTx/>
              <a:buSzTx/>
              <a:buNone/>
            </a:pPr>
            <a:r>
              <a:rPr lang="zh-CN" altLang="en-US" sz="2400" dirty="0">
                <a:solidFill>
                  <a:schemeClr val="tx1"/>
                </a:solidFill>
                <a:latin typeface="微软雅黑" panose="020B0503020204020204" pitchFamily="34" charset="-122"/>
                <a:ea typeface="微软雅黑" panose="020B0503020204020204" pitchFamily="34" charset="-122"/>
              </a:rPr>
              <a:t>局部最优解</a:t>
            </a:r>
          </a:p>
        </p:txBody>
      </p:sp>
      <p:pic>
        <p:nvPicPr>
          <p:cNvPr id="10" name="图片 9">
            <a:extLst>
              <a:ext uri="{FF2B5EF4-FFF2-40B4-BE49-F238E27FC236}">
                <a16:creationId xmlns:a16="http://schemas.microsoft.com/office/drawing/2014/main" id="{AD88143D-E593-4407-9513-3B073A608511}"/>
              </a:ext>
            </a:extLst>
          </p:cNvPr>
          <p:cNvPicPr>
            <a:picLocks noChangeAspect="1"/>
          </p:cNvPicPr>
          <p:nvPr/>
        </p:nvPicPr>
        <p:blipFill>
          <a:blip r:embed="rId5"/>
          <a:stretch>
            <a:fillRect/>
          </a:stretch>
        </p:blipFill>
        <p:spPr>
          <a:xfrm>
            <a:off x="965966" y="6025087"/>
            <a:ext cx="6076950" cy="714375"/>
          </a:xfrm>
          <a:prstGeom prst="rect">
            <a:avLst/>
          </a:prstGeom>
        </p:spPr>
      </p:pic>
    </p:spTree>
    <p:extLst>
      <p:ext uri="{BB962C8B-B14F-4D97-AF65-F5344CB8AC3E}">
        <p14:creationId xmlns:p14="http://schemas.microsoft.com/office/powerpoint/2010/main" val="287925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7070F7-6010-4FB3-84D0-37BB9333CCA1}"/>
              </a:ext>
            </a:extLst>
          </p:cNvPr>
          <p:cNvSpPr txBox="1"/>
          <p:nvPr/>
        </p:nvSpPr>
        <p:spPr>
          <a:xfrm>
            <a:off x="777846" y="118538"/>
            <a:ext cx="11157480" cy="523220"/>
          </a:xfrm>
          <a:prstGeom prst="rect">
            <a:avLst/>
          </a:prstGeom>
          <a:noFill/>
        </p:spPr>
        <p:txBody>
          <a:bodyPr wrap="square" rtlCol="0">
            <a:spAutoFit/>
          </a:bodyPr>
          <a:lstStyle/>
          <a:p>
            <a:r>
              <a:rPr lang="zh-CN" altLang="fr-FR" sz="2800" b="1" dirty="0">
                <a:solidFill>
                  <a:srgbClr val="000000"/>
                </a:solidFill>
                <a:latin typeface="微软雅黑" panose="020B0503020204020204" pitchFamily="34" charset="-122"/>
                <a:ea typeface="微软雅黑" panose="020B0503020204020204" pitchFamily="34" charset="-122"/>
              </a:rPr>
              <a:t>梯度下降法（ </a:t>
            </a:r>
            <a:r>
              <a:rPr lang="fr-FR" altLang="zh-CN" sz="2800" b="1" dirty="0">
                <a:solidFill>
                  <a:srgbClr val="000000"/>
                </a:solidFill>
                <a:latin typeface="微软雅黑" panose="020B0503020204020204" pitchFamily="34" charset="-122"/>
                <a:ea typeface="微软雅黑" panose="020B0503020204020204" pitchFamily="34" charset="-122"/>
              </a:rPr>
              <a:t>Gradient Descent </a:t>
            </a:r>
            <a:r>
              <a:rPr lang="zh-CN" altLang="fr-FR"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7" name="Picture 6" descr="相关图片">
            <a:extLst>
              <a:ext uri="{FF2B5EF4-FFF2-40B4-BE49-F238E27FC236}">
                <a16:creationId xmlns:a16="http://schemas.microsoft.com/office/drawing/2014/main" id="{3D15A5BF-8687-44EA-83D1-F42432F4C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7846" y="1007040"/>
            <a:ext cx="4207334" cy="43319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æ¢¯åº¦ä¸é">
            <a:extLst>
              <a:ext uri="{FF2B5EF4-FFF2-40B4-BE49-F238E27FC236}">
                <a16:creationId xmlns:a16="http://schemas.microsoft.com/office/drawing/2014/main" id="{9DB7A640-D156-44C7-AAF4-C138130A15D3}"/>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7036120" y="850742"/>
            <a:ext cx="4162841" cy="412815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屏幕剪辑">
            <a:extLst>
              <a:ext uri="{FF2B5EF4-FFF2-40B4-BE49-F238E27FC236}">
                <a16:creationId xmlns:a16="http://schemas.microsoft.com/office/drawing/2014/main" id="{9DFC48CF-7FB3-461B-B2C2-D8F3702EDC1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47265" y="5315131"/>
            <a:ext cx="3683105" cy="1384254"/>
          </a:xfrm>
          <a:prstGeom prst="rect">
            <a:avLst/>
          </a:prstGeom>
        </p:spPr>
      </p:pic>
      <p:sp>
        <p:nvSpPr>
          <p:cNvPr id="10" name="矩形 9">
            <a:extLst>
              <a:ext uri="{FF2B5EF4-FFF2-40B4-BE49-F238E27FC236}">
                <a16:creationId xmlns:a16="http://schemas.microsoft.com/office/drawing/2014/main" id="{5DFD50C3-5764-4A6F-A102-F14ADA2A4204}"/>
              </a:ext>
            </a:extLst>
          </p:cNvPr>
          <p:cNvSpPr/>
          <p:nvPr/>
        </p:nvSpPr>
        <p:spPr>
          <a:xfrm>
            <a:off x="7537752" y="5535070"/>
            <a:ext cx="3952841" cy="830997"/>
          </a:xfrm>
          <a:prstGeom prst="rect">
            <a:avLst/>
          </a:prstGeom>
        </p:spPr>
        <p:txBody>
          <a:bodyPr wrap="square">
            <a:spAutoFit/>
          </a:bodyPr>
          <a:lstStyle/>
          <a:p>
            <a:pPr marR="0" lvl="0" algn="l" defTabSz="914400" rtl="0" eaLnBrk="0" fontAlgn="base" latinLnBrk="0" hangingPunct="0">
              <a:lnSpc>
                <a:spcPct val="100000"/>
              </a:lnSpc>
              <a:spcBef>
                <a:spcPct val="0"/>
              </a:spcBef>
              <a:spcAft>
                <a:spcPct val="0"/>
              </a:spcAft>
              <a:buClrTx/>
              <a:buSzTx/>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搜索步长 α 中也叫作</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学习率</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（Learning Rate）</a:t>
            </a:r>
          </a:p>
        </p:txBody>
      </p:sp>
      <p:sp>
        <p:nvSpPr>
          <p:cNvPr id="11" name="内容占位符 2">
            <a:extLst>
              <a:ext uri="{FF2B5EF4-FFF2-40B4-BE49-F238E27FC236}">
                <a16:creationId xmlns:a16="http://schemas.microsoft.com/office/drawing/2014/main" id="{F30D3953-92A0-48E3-A611-C94BB3F73634}"/>
              </a:ext>
            </a:extLst>
          </p:cNvPr>
          <p:cNvSpPr txBox="1">
            <a:spLocks/>
          </p:cNvSpPr>
          <p:nvPr/>
        </p:nvSpPr>
        <p:spPr bwMode="auto">
          <a:xfrm>
            <a:off x="557508" y="5535070"/>
            <a:ext cx="2846704" cy="117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spcBef>
                <a:spcPct val="0"/>
              </a:spcBef>
              <a:buClrTx/>
              <a:buSzTx/>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经过迭代计算风险函数的最小值</a:t>
            </a:r>
          </a:p>
        </p:txBody>
      </p:sp>
    </p:spTree>
    <p:extLst>
      <p:ext uri="{BB962C8B-B14F-4D97-AF65-F5344CB8AC3E}">
        <p14:creationId xmlns:p14="http://schemas.microsoft.com/office/powerpoint/2010/main" val="863498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0B8CF-35B4-4148-94B0-3538F4CCED18}"/>
              </a:ext>
            </a:extLst>
          </p:cNvPr>
          <p:cNvSpPr txBox="1"/>
          <p:nvPr/>
        </p:nvSpPr>
        <p:spPr>
          <a:xfrm>
            <a:off x="777846" y="118538"/>
            <a:ext cx="11157480" cy="523220"/>
          </a:xfrm>
          <a:prstGeom prst="rect">
            <a:avLst/>
          </a:prstGeom>
          <a:noFill/>
        </p:spPr>
        <p:txBody>
          <a:bodyPr wrap="square" rtlCol="0">
            <a:spAutoFit/>
          </a:bodyPr>
          <a:lstStyle/>
          <a:p>
            <a:r>
              <a:rPr lang="zh-CN" altLang="fr-FR" sz="2800" b="1" dirty="0">
                <a:solidFill>
                  <a:srgbClr val="000000"/>
                </a:solidFill>
                <a:latin typeface="微软雅黑" panose="020B0503020204020204" pitchFamily="34" charset="-122"/>
                <a:ea typeface="微软雅黑" panose="020B0503020204020204" pitchFamily="34" charset="-122"/>
              </a:rPr>
              <a:t>梯度下降法（ </a:t>
            </a:r>
            <a:r>
              <a:rPr lang="fr-FR" altLang="zh-CN" sz="2800" b="1" dirty="0">
                <a:solidFill>
                  <a:srgbClr val="000000"/>
                </a:solidFill>
                <a:latin typeface="微软雅黑" panose="020B0503020204020204" pitchFamily="34" charset="-122"/>
                <a:ea typeface="微软雅黑" panose="020B0503020204020204" pitchFamily="34" charset="-122"/>
              </a:rPr>
              <a:t>Gradient Descent </a:t>
            </a:r>
            <a:r>
              <a:rPr lang="zh-CN" altLang="fr-FR"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14F4FE42-3763-4CD5-AC3C-526A60104807}"/>
              </a:ext>
            </a:extLst>
          </p:cNvPr>
          <p:cNvSpPr txBox="1">
            <a:spLocks/>
          </p:cNvSpPr>
          <p:nvPr/>
        </p:nvSpPr>
        <p:spPr bwMode="auto">
          <a:xfrm>
            <a:off x="667676" y="1084255"/>
            <a:ext cx="5733124" cy="94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spcBef>
                <a:spcPct val="0"/>
              </a:spcBef>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学习率是十分重要的超参数！</a:t>
            </a:r>
          </a:p>
        </p:txBody>
      </p:sp>
      <p:pic>
        <p:nvPicPr>
          <p:cNvPr id="4" name="内容占位符 3">
            <a:extLst>
              <a:ext uri="{FF2B5EF4-FFF2-40B4-BE49-F238E27FC236}">
                <a16:creationId xmlns:a16="http://schemas.microsoft.com/office/drawing/2014/main" id="{769B0AA9-77C9-4FCE-862A-3F05470887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45567" y="2568326"/>
            <a:ext cx="3114444" cy="2809106"/>
          </a:xfrm>
          <a:prstGeom prst="rect">
            <a:avLst/>
          </a:prstGeom>
        </p:spPr>
      </p:pic>
      <p:pic>
        <p:nvPicPr>
          <p:cNvPr id="5" name="Picture 2" descr="Goldilocks of learning rates">
            <a:extLst>
              <a:ext uri="{FF2B5EF4-FFF2-40B4-BE49-F238E27FC236}">
                <a16:creationId xmlns:a16="http://schemas.microsoft.com/office/drawing/2014/main" id="{DA064912-511C-4739-B82F-412EFC037C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402" y="2369924"/>
            <a:ext cx="7807827" cy="3205909"/>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右 6">
            <a:extLst>
              <a:ext uri="{FF2B5EF4-FFF2-40B4-BE49-F238E27FC236}">
                <a16:creationId xmlns:a16="http://schemas.microsoft.com/office/drawing/2014/main" id="{D3A8044E-41CD-4477-BBE7-085B65DE6EE1}"/>
              </a:ext>
            </a:extLst>
          </p:cNvPr>
          <p:cNvSpPr/>
          <p:nvPr/>
        </p:nvSpPr>
        <p:spPr>
          <a:xfrm>
            <a:off x="8140129" y="3514381"/>
            <a:ext cx="242371" cy="616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982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0B8CF-35B4-4148-94B0-3538F4CCED18}"/>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随机</a:t>
            </a:r>
            <a:r>
              <a:rPr lang="zh-CN" altLang="fr-FR" sz="2800" b="1" dirty="0">
                <a:solidFill>
                  <a:srgbClr val="000000"/>
                </a:solidFill>
                <a:latin typeface="微软雅黑" panose="020B0503020204020204" pitchFamily="34" charset="-122"/>
                <a:ea typeface="微软雅黑" panose="020B0503020204020204" pitchFamily="34" charset="-122"/>
              </a:rPr>
              <a:t>梯度下降法（ </a:t>
            </a:r>
            <a:r>
              <a:rPr lang="en-US" altLang="zh-CN" sz="2800" b="1" dirty="0">
                <a:solidFill>
                  <a:srgbClr val="000000"/>
                </a:solidFill>
                <a:latin typeface="微软雅黑" panose="020B0503020204020204" pitchFamily="34" charset="-122"/>
                <a:ea typeface="微软雅黑" panose="020B0503020204020204" pitchFamily="34" charset="-122"/>
              </a:rPr>
              <a:t>Stochastic Gradient Descent</a:t>
            </a:r>
            <a:r>
              <a:rPr lang="zh-CN" altLang="en-US" sz="2800" b="1" dirty="0">
                <a:solidFill>
                  <a:srgbClr val="000000"/>
                </a:solidFill>
                <a:latin typeface="微软雅黑" panose="020B0503020204020204" pitchFamily="34" charset="-122"/>
                <a:ea typeface="微软雅黑" panose="020B0503020204020204" pitchFamily="34" charset="-122"/>
              </a:rPr>
              <a:t>，</a:t>
            </a:r>
            <a:r>
              <a:rPr lang="en-US" altLang="zh-CN" sz="2800" b="1" dirty="0">
                <a:solidFill>
                  <a:srgbClr val="000000"/>
                </a:solidFill>
                <a:latin typeface="微软雅黑" panose="020B0503020204020204" pitchFamily="34" charset="-122"/>
                <a:ea typeface="微软雅黑" panose="020B0503020204020204" pitchFamily="34" charset="-122"/>
              </a:rPr>
              <a:t>SGD</a:t>
            </a:r>
            <a:r>
              <a:rPr lang="zh-CN" altLang="fr-FR"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14F4FE42-3763-4CD5-AC3C-526A60104807}"/>
              </a:ext>
            </a:extLst>
          </p:cNvPr>
          <p:cNvSpPr txBox="1">
            <a:spLocks/>
          </p:cNvSpPr>
          <p:nvPr/>
        </p:nvSpPr>
        <p:spPr bwMode="auto">
          <a:xfrm>
            <a:off x="667676" y="1084255"/>
            <a:ext cx="10073770" cy="94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spcBef>
                <a:spcPct val="0"/>
              </a:spcBef>
              <a:buClrTx/>
              <a:buSzTx/>
              <a:buFont typeface="Arial" panose="020B0604020202020204" pitchFamily="34" charset="0"/>
              <a:buChar char="•"/>
            </a:pPr>
            <a:r>
              <a:rPr lang="zh-CN" altLang="en-US" dirty="0">
                <a:solidFill>
                  <a:srgbClr val="0000FF"/>
                </a:solidFill>
                <a:latin typeface="微软雅黑" panose="020B0503020204020204" pitchFamily="34" charset="-122"/>
                <a:ea typeface="微软雅黑" panose="020B0503020204020204" pitchFamily="34" charset="-122"/>
              </a:rPr>
              <a:t>批量梯度下降法</a:t>
            </a:r>
          </a:p>
        </p:txBody>
      </p:sp>
      <p:pic>
        <p:nvPicPr>
          <p:cNvPr id="8" name="图片 7" descr="屏幕剪辑">
            <a:extLst>
              <a:ext uri="{FF2B5EF4-FFF2-40B4-BE49-F238E27FC236}">
                <a16:creationId xmlns:a16="http://schemas.microsoft.com/office/drawing/2014/main" id="{F9C13C6D-AD2E-4331-A888-ECC944F6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6438" y="4106424"/>
            <a:ext cx="4219303" cy="914400"/>
          </a:xfrm>
          <a:prstGeom prst="rect">
            <a:avLst/>
          </a:prstGeom>
        </p:spPr>
      </p:pic>
      <p:pic>
        <p:nvPicPr>
          <p:cNvPr id="9" name="图片 8">
            <a:extLst>
              <a:ext uri="{FF2B5EF4-FFF2-40B4-BE49-F238E27FC236}">
                <a16:creationId xmlns:a16="http://schemas.microsoft.com/office/drawing/2014/main" id="{24874462-77BF-46F0-8C74-8E9F0D5B8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261" y="1974774"/>
            <a:ext cx="6896602" cy="4241494"/>
          </a:xfrm>
          <a:prstGeom prst="rect">
            <a:avLst/>
          </a:prstGeom>
        </p:spPr>
      </p:pic>
      <p:sp>
        <p:nvSpPr>
          <p:cNvPr id="4" name="矩形 3">
            <a:extLst>
              <a:ext uri="{FF2B5EF4-FFF2-40B4-BE49-F238E27FC236}">
                <a16:creationId xmlns:a16="http://schemas.microsoft.com/office/drawing/2014/main" id="{124160C4-5B07-4100-8600-5EDB908A6CD0}"/>
              </a:ext>
            </a:extLst>
          </p:cNvPr>
          <p:cNvSpPr/>
          <p:nvPr/>
        </p:nvSpPr>
        <p:spPr>
          <a:xfrm>
            <a:off x="6224530" y="3429000"/>
            <a:ext cx="3690650" cy="2079434"/>
          </a:xfrm>
          <a:prstGeom prst="rect">
            <a:avLst/>
          </a:prstGeom>
          <a:noFill/>
          <a:ln w="28575">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B6AD4DE3-380C-40BE-AD71-030A0DC8F40A}"/>
              </a:ext>
            </a:extLst>
          </p:cNvPr>
          <p:cNvCxnSpPr/>
          <p:nvPr/>
        </p:nvCxnSpPr>
        <p:spPr>
          <a:xfrm>
            <a:off x="6687239" y="4343400"/>
            <a:ext cx="2919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图片 9" descr="屏幕剪辑">
            <a:extLst>
              <a:ext uri="{FF2B5EF4-FFF2-40B4-BE49-F238E27FC236}">
                <a16:creationId xmlns:a16="http://schemas.microsoft.com/office/drawing/2014/main" id="{661C9616-5A60-8B48-B8A4-06F99E233F2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4020" y="1777474"/>
            <a:ext cx="3683105" cy="1384254"/>
          </a:xfrm>
          <a:prstGeom prst="rect">
            <a:avLst/>
          </a:prstGeom>
          <a:ln w="31750">
            <a:solidFill>
              <a:srgbClr val="0070C0"/>
            </a:solidFill>
          </a:ln>
        </p:spPr>
      </p:pic>
      <p:sp>
        <p:nvSpPr>
          <p:cNvPr id="5" name="内容占位符 2">
            <a:extLst>
              <a:ext uri="{FF2B5EF4-FFF2-40B4-BE49-F238E27FC236}">
                <a16:creationId xmlns:a16="http://schemas.microsoft.com/office/drawing/2014/main" id="{898A728B-E503-4D9E-A73C-048612E0B37F}"/>
              </a:ext>
            </a:extLst>
          </p:cNvPr>
          <p:cNvSpPr txBox="1">
            <a:spLocks/>
          </p:cNvSpPr>
          <p:nvPr/>
        </p:nvSpPr>
        <p:spPr bwMode="auto">
          <a:xfrm>
            <a:off x="667676" y="3429000"/>
            <a:ext cx="10073770" cy="94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spcBef>
                <a:spcPct val="0"/>
              </a:spcBef>
              <a:buClrTx/>
              <a:buSzTx/>
              <a:buFont typeface="Arial" panose="020B0604020202020204" pitchFamily="34" charset="0"/>
              <a:buChar char="•"/>
            </a:pPr>
            <a:r>
              <a:rPr lang="zh-CN" altLang="en-US" dirty="0">
                <a:solidFill>
                  <a:srgbClr val="0000FF"/>
                </a:solidFill>
                <a:latin typeface="微软雅黑" panose="020B0503020204020204" pitchFamily="34" charset="-122"/>
                <a:ea typeface="微软雅黑" panose="020B0503020204020204" pitchFamily="34" charset="-122"/>
              </a:rPr>
              <a:t>随机梯度下降法</a:t>
            </a:r>
          </a:p>
        </p:txBody>
      </p:sp>
      <p:sp>
        <p:nvSpPr>
          <p:cNvPr id="7" name="内容占位符 2">
            <a:extLst>
              <a:ext uri="{FF2B5EF4-FFF2-40B4-BE49-F238E27FC236}">
                <a16:creationId xmlns:a16="http://schemas.microsoft.com/office/drawing/2014/main" id="{61690463-A6F1-4DC7-80D3-33581280ADA1}"/>
              </a:ext>
            </a:extLst>
          </p:cNvPr>
          <p:cNvSpPr txBox="1">
            <a:spLocks/>
          </p:cNvSpPr>
          <p:nvPr/>
        </p:nvSpPr>
        <p:spPr bwMode="auto">
          <a:xfrm>
            <a:off x="777846" y="5361497"/>
            <a:ext cx="10073770" cy="94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spcBef>
                <a:spcPct val="0"/>
              </a:spcBef>
              <a:buClrTx/>
              <a:buSzTx/>
              <a:buFont typeface="Arial" panose="020B0604020202020204" pitchFamily="34" charset="0"/>
              <a:buChar char="•"/>
            </a:pPr>
            <a:r>
              <a:rPr lang="zh-CN" altLang="en-US" dirty="0">
                <a:solidFill>
                  <a:srgbClr val="0000FF"/>
                </a:solidFill>
                <a:latin typeface="微软雅黑" panose="020B0503020204020204" pitchFamily="34" charset="-122"/>
                <a:ea typeface="微软雅黑" panose="020B0503020204020204" pitchFamily="34" charset="-122"/>
              </a:rPr>
              <a:t>小批量梯度下降法</a:t>
            </a:r>
            <a:endParaRPr lang="en-US" altLang="zh-CN" dirty="0">
              <a:solidFill>
                <a:srgbClr val="0000FF"/>
              </a:solidFill>
              <a:latin typeface="微软雅黑" panose="020B0503020204020204" pitchFamily="34" charset="-122"/>
              <a:ea typeface="微软雅黑" panose="020B0503020204020204" pitchFamily="34" charset="-122"/>
            </a:endParaRPr>
          </a:p>
          <a:p>
            <a:pPr marL="0" indent="0">
              <a:spcBef>
                <a:spcPct val="0"/>
              </a:spcBef>
              <a:buClrTx/>
              <a:buSzTx/>
              <a:buNone/>
            </a:pPr>
            <a:r>
              <a:rPr lang="zh-CN" altLang="en-US" dirty="0">
                <a:solidFill>
                  <a:schemeClr val="tx1"/>
                </a:solidFill>
                <a:latin typeface="微软雅黑" panose="020B0503020204020204" pitchFamily="34" charset="-122"/>
                <a:ea typeface="微软雅黑" panose="020B0503020204020204" pitchFamily="34" charset="-122"/>
              </a:rPr>
              <a:t>随机选取一部分训练样本</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252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800065-0112-4F9F-A3CB-6181FF048180}"/>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过拟合和欠拟合</a:t>
            </a:r>
          </a:p>
        </p:txBody>
      </p:sp>
      <p:sp>
        <p:nvSpPr>
          <p:cNvPr id="7" name="内容占位符 2">
            <a:extLst>
              <a:ext uri="{FF2B5EF4-FFF2-40B4-BE49-F238E27FC236}">
                <a16:creationId xmlns:a16="http://schemas.microsoft.com/office/drawing/2014/main" id="{5A777E16-6035-4BBE-B4BE-FD0C2B4C4402}"/>
              </a:ext>
            </a:extLst>
          </p:cNvPr>
          <p:cNvSpPr txBox="1">
            <a:spLocks/>
          </p:cNvSpPr>
          <p:nvPr/>
        </p:nvSpPr>
        <p:spPr bwMode="auto">
          <a:xfrm>
            <a:off x="667676" y="1084255"/>
            <a:ext cx="10073770" cy="36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spcBef>
                <a:spcPct val="0"/>
              </a:spcBef>
              <a:buClrTx/>
              <a:buSzTx/>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rPr>
              <a:t>过拟合（</a:t>
            </a:r>
            <a:r>
              <a:rPr lang="en-US" altLang="zh-CN" b="1" dirty="0">
                <a:solidFill>
                  <a:schemeClr val="tx1"/>
                </a:solidFill>
                <a:latin typeface="微软雅黑" panose="020B0503020204020204" pitchFamily="34" charset="-122"/>
                <a:ea typeface="微软雅黑" panose="020B0503020204020204" pitchFamily="34" charset="-122"/>
              </a:rPr>
              <a:t>Overfitting</a:t>
            </a:r>
            <a:r>
              <a:rPr lang="zh-CN" altLang="en-US" b="1" dirty="0">
                <a:solidFill>
                  <a:schemeClr val="tx1"/>
                </a:solidFill>
                <a:latin typeface="微软雅黑" panose="020B0503020204020204" pitchFamily="34" charset="-122"/>
                <a:ea typeface="微软雅黑" panose="020B0503020204020204" pitchFamily="34" charset="-122"/>
              </a:rPr>
              <a:t>）</a:t>
            </a:r>
            <a:r>
              <a:rPr lang="en-US" altLang="zh-CN" b="1" dirty="0">
                <a:solidFill>
                  <a:schemeClr val="tx1"/>
                </a:solidFill>
                <a:latin typeface="微软雅黑" panose="020B0503020204020204" pitchFamily="34" charset="-122"/>
                <a:ea typeface="微软雅黑" panose="020B0503020204020204" pitchFamily="34" charset="-122"/>
              </a:rPr>
              <a:t>:</a:t>
            </a:r>
          </a:p>
          <a:p>
            <a:pPr lvl="1">
              <a:lnSpc>
                <a:spcPct val="150000"/>
              </a:lnSpc>
              <a:spcBef>
                <a:spcPts val="0"/>
              </a:spcBef>
              <a:buClr>
                <a:schemeClr val="tx1"/>
              </a:buClr>
            </a:pPr>
            <a:r>
              <a:rPr lang="zh-CN" altLang="en-US" dirty="0">
                <a:solidFill>
                  <a:schemeClr val="tx1"/>
                </a:solidFill>
                <a:latin typeface="微软雅黑" panose="020B0503020204020204" pitchFamily="34" charset="-122"/>
                <a:ea typeface="微软雅黑" panose="020B0503020204020204" pitchFamily="34" charset="-122"/>
              </a:rPr>
              <a:t>学习器把训练样本学习得“太好”，将训练样本本身的特点当做所有样本的一般性质，导致泛化性能下降。</a:t>
            </a:r>
            <a:endParaRPr lang="en-US" altLang="zh-CN" b="1" dirty="0">
              <a:solidFill>
                <a:schemeClr val="tx1"/>
              </a:solidFill>
              <a:latin typeface="微软雅黑" panose="020B0503020204020204" pitchFamily="34" charset="-122"/>
              <a:ea typeface="微软雅黑" panose="020B0503020204020204" pitchFamily="34" charset="-122"/>
            </a:endParaRPr>
          </a:p>
          <a:p>
            <a:pPr marL="342900" indent="-342900">
              <a:spcBef>
                <a:spcPts val="1200"/>
              </a:spcBef>
              <a:buClrTx/>
              <a:buSzTx/>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rPr>
              <a:t>欠拟合（</a:t>
            </a:r>
            <a:r>
              <a:rPr lang="en-US" altLang="zh-CN" b="1" dirty="0">
                <a:solidFill>
                  <a:schemeClr val="tx1"/>
                </a:solidFill>
                <a:latin typeface="微软雅黑" panose="020B0503020204020204" pitchFamily="34" charset="-122"/>
                <a:ea typeface="微软雅黑" panose="020B0503020204020204" pitchFamily="34" charset="-122"/>
              </a:rPr>
              <a:t>Underfitting</a:t>
            </a:r>
            <a:r>
              <a:rPr lang="zh-CN" altLang="en-US" b="1" dirty="0">
                <a:solidFill>
                  <a:schemeClr val="tx1"/>
                </a:solidFill>
                <a:latin typeface="微软雅黑" panose="020B0503020204020204" pitchFamily="34" charset="-122"/>
                <a:ea typeface="微软雅黑" panose="020B0503020204020204" pitchFamily="34" charset="-122"/>
              </a:rPr>
              <a:t>）：</a:t>
            </a:r>
          </a:p>
          <a:p>
            <a:pPr lvl="1">
              <a:lnSpc>
                <a:spcPct val="150000"/>
              </a:lnSpc>
              <a:spcBef>
                <a:spcPts val="0"/>
              </a:spcBef>
              <a:buClr>
                <a:schemeClr val="tx1"/>
              </a:buClr>
            </a:pPr>
            <a:r>
              <a:rPr lang="zh-CN" altLang="en-US" dirty="0">
                <a:solidFill>
                  <a:schemeClr val="tx1"/>
                </a:solidFill>
                <a:latin typeface="微软雅黑" panose="020B0503020204020204" pitchFamily="34" charset="-122"/>
                <a:ea typeface="微软雅黑" panose="020B0503020204020204" pitchFamily="34" charset="-122"/>
              </a:rPr>
              <a:t>对训练样本的一般性质尚未学好</a:t>
            </a:r>
          </a:p>
          <a:p>
            <a:pPr marL="342900" indent="-342900">
              <a:spcBef>
                <a:spcPct val="0"/>
              </a:spcBef>
              <a:buClrTx/>
              <a:buSzTx/>
              <a:buFont typeface="Arial" panose="020B0604020202020204" pitchFamily="34" charset="0"/>
              <a:buChar char="•"/>
            </a:pPr>
            <a:endParaRPr lang="zh-CN" altLang="en-US" sz="2400" dirty="0">
              <a:solidFill>
                <a:schemeClr val="tx1"/>
              </a:solidFill>
              <a:latin typeface="微软雅黑" panose="020B0503020204020204" pitchFamily="34" charset="-122"/>
              <a:ea typeface="微软雅黑" panose="020B0503020204020204" pitchFamily="34" charset="-122"/>
              <a:cs typeface="+mn-cs"/>
            </a:endParaRPr>
          </a:p>
        </p:txBody>
      </p:sp>
      <p:pic>
        <p:nvPicPr>
          <p:cNvPr id="9" name="图片 8" descr="屏幕剪辑">
            <a:extLst>
              <a:ext uri="{FF2B5EF4-FFF2-40B4-BE49-F238E27FC236}">
                <a16:creationId xmlns:a16="http://schemas.microsoft.com/office/drawing/2014/main" id="{E5C039DD-36F0-4AF4-A531-528B47E63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854" y="3767808"/>
            <a:ext cx="10447470" cy="2779815"/>
          </a:xfrm>
          <a:prstGeom prst="rect">
            <a:avLst/>
          </a:prstGeom>
        </p:spPr>
      </p:pic>
    </p:spTree>
    <p:extLst>
      <p:ext uri="{BB962C8B-B14F-4D97-AF65-F5344CB8AC3E}">
        <p14:creationId xmlns:p14="http://schemas.microsoft.com/office/powerpoint/2010/main" val="62594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30B8B3-D699-433E-B49D-7F6DC9F8B1D1}"/>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泛化错误</a:t>
            </a:r>
          </a:p>
        </p:txBody>
      </p:sp>
      <p:pic>
        <p:nvPicPr>
          <p:cNvPr id="3" name="图片 2" descr="屏幕剪辑">
            <a:extLst>
              <a:ext uri="{FF2B5EF4-FFF2-40B4-BE49-F238E27FC236}">
                <a16:creationId xmlns:a16="http://schemas.microsoft.com/office/drawing/2014/main" id="{1F88D045-9C96-4C9B-93C2-4928AA7334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832" y="2029192"/>
            <a:ext cx="3696216" cy="543001"/>
          </a:xfrm>
          <a:prstGeom prst="rect">
            <a:avLst/>
          </a:prstGeom>
        </p:spPr>
      </p:pic>
      <p:sp>
        <p:nvSpPr>
          <p:cNvPr id="4" name="矩形 3">
            <a:extLst>
              <a:ext uri="{FF2B5EF4-FFF2-40B4-BE49-F238E27FC236}">
                <a16:creationId xmlns:a16="http://schemas.microsoft.com/office/drawing/2014/main" id="{A7790E33-D398-4DED-B976-8929D42F9DD8}"/>
              </a:ext>
            </a:extLst>
          </p:cNvPr>
          <p:cNvSpPr/>
          <p:nvPr/>
        </p:nvSpPr>
        <p:spPr>
          <a:xfrm>
            <a:off x="1430716" y="1393638"/>
            <a:ext cx="1620957"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期望风险</a:t>
            </a:r>
            <a:endParaRPr kumimoji="0" lang="en-US" altLang="zh-CN"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D6B2EE8F-8F81-4AD3-847D-71AE0D19CABB}"/>
              </a:ext>
            </a:extLst>
          </p:cNvPr>
          <p:cNvSpPr/>
          <p:nvPr/>
        </p:nvSpPr>
        <p:spPr>
          <a:xfrm>
            <a:off x="6130535" y="1393638"/>
            <a:ext cx="1620957"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经验风险</a:t>
            </a:r>
            <a:endParaRPr kumimoji="0" lang="en-US" altLang="zh-CN"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a:extLst>
              <a:ext uri="{FF2B5EF4-FFF2-40B4-BE49-F238E27FC236}">
                <a16:creationId xmlns:a16="http://schemas.microsoft.com/office/drawing/2014/main" id="{70FD988E-C7E6-403B-A009-AFFE58E1B337}"/>
              </a:ext>
            </a:extLst>
          </p:cNvPr>
          <p:cNvSpPr/>
          <p:nvPr/>
        </p:nvSpPr>
        <p:spPr>
          <a:xfrm>
            <a:off x="3492569" y="5879954"/>
            <a:ext cx="1620957"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泛化错误</a:t>
            </a:r>
            <a:endParaRPr kumimoji="0" lang="en-US" altLang="zh-CN"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7" name="图片 6" descr="屏幕剪辑">
            <a:extLst>
              <a:ext uri="{FF2B5EF4-FFF2-40B4-BE49-F238E27FC236}">
                <a16:creationId xmlns:a16="http://schemas.microsoft.com/office/drawing/2014/main" id="{214DDB73-BCE6-48DF-9AD3-B24EA290E2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9072" y="2823889"/>
            <a:ext cx="2377538" cy="2179639"/>
          </a:xfrm>
          <a:prstGeom prst="rect">
            <a:avLst/>
          </a:prstGeom>
        </p:spPr>
      </p:pic>
      <p:pic>
        <p:nvPicPr>
          <p:cNvPr id="8" name="Picture 2" descr="âgaussian mixture random sampleâçå¾çæç´¢ç»æ">
            <a:extLst>
              <a:ext uri="{FF2B5EF4-FFF2-40B4-BE49-F238E27FC236}">
                <a16:creationId xmlns:a16="http://schemas.microsoft.com/office/drawing/2014/main" id="{D4878293-D24D-4517-A533-6A5963A79EA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8534" y="3047128"/>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5886B99-1A8E-4EF8-8AB4-09C9B2EE07C6}"/>
                  </a:ext>
                </a:extLst>
              </p:cNvPr>
              <p:cNvSpPr/>
              <p:nvPr/>
            </p:nvSpPr>
            <p:spPr>
              <a:xfrm>
                <a:off x="3966073" y="3656102"/>
                <a:ext cx="973343" cy="1015663"/>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6000" b="0" i="1" u="none" strike="noStrike" kern="1200" cap="none" spc="0" normalizeH="0" baseline="0" noProof="0" dirty="0">
                          <a:ln>
                            <a:noFill/>
                          </a:ln>
                          <a:solidFill>
                            <a:srgbClr val="FF0000"/>
                          </a:solidFill>
                          <a:effectLst/>
                          <a:uLnTx/>
                          <a:uFillTx/>
                          <a:latin typeface="Cambria Math" panose="02040503050406030204" pitchFamily="18" charset="0"/>
                        </a:rPr>
                        <m:t>≠</m:t>
                      </m:r>
                    </m:oMath>
                  </m:oMathPara>
                </a14:m>
                <a:endParaRPr kumimoji="0" lang="en-US" altLang="zh-CN" sz="6000" b="0" i="0" u="none" strike="noStrike" kern="1200" cap="none" spc="0" normalizeH="0" baseline="0" noProof="0" dirty="0">
                  <a:ln>
                    <a:noFill/>
                  </a:ln>
                  <a:solidFill>
                    <a:srgbClr val="FF0000"/>
                  </a:solidFill>
                  <a:effectLst/>
                  <a:uLnTx/>
                  <a:uFillTx/>
                  <a:latin typeface="Arial" panose="020B0604020202020204" pitchFamily="34" charset="0"/>
                  <a:ea typeface="华文楷体"/>
                  <a:cs typeface="Arial" panose="020B0604020202020204" pitchFamily="34" charset="0"/>
                </a:endParaRPr>
              </a:p>
            </p:txBody>
          </p:sp>
        </mc:Choice>
        <mc:Fallback xmlns="">
          <p:sp>
            <p:nvSpPr>
              <p:cNvPr id="9" name="矩形 8">
                <a:extLst>
                  <a:ext uri="{FF2B5EF4-FFF2-40B4-BE49-F238E27FC236}">
                    <a16:creationId xmlns:a16="http://schemas.microsoft.com/office/drawing/2014/main" id="{55886B99-1A8E-4EF8-8AB4-09C9B2EE07C6}"/>
                  </a:ext>
                </a:extLst>
              </p:cNvPr>
              <p:cNvSpPr>
                <a:spLocks noRot="1" noChangeAspect="1" noMove="1" noResize="1" noEditPoints="1" noAdjustHandles="1" noChangeArrowheads="1" noChangeShapeType="1" noTextEdit="1"/>
              </p:cNvSpPr>
              <p:nvPr/>
            </p:nvSpPr>
            <p:spPr>
              <a:xfrm>
                <a:off x="3966073" y="3656102"/>
                <a:ext cx="973343" cy="1015663"/>
              </a:xfrm>
              <a:prstGeom prst="rect">
                <a:avLst/>
              </a:prstGeom>
              <a:blipFill>
                <a:blip r:embed="rId6"/>
                <a:stretch>
                  <a:fillRect/>
                </a:stretch>
              </a:blipFill>
            </p:spPr>
            <p:txBody>
              <a:bodyPr/>
              <a:lstStyle/>
              <a:p>
                <a:r>
                  <a:rPr lang="zh-CN" altLang="en-US">
                    <a:noFill/>
                  </a:rPr>
                  <a:t> </a:t>
                </a:r>
              </a:p>
            </p:txBody>
          </p:sp>
        </mc:Fallback>
      </mc:AlternateContent>
      <p:pic>
        <p:nvPicPr>
          <p:cNvPr id="10" name="图片 9" descr="屏幕剪辑">
            <a:extLst>
              <a:ext uri="{FF2B5EF4-FFF2-40B4-BE49-F238E27FC236}">
                <a16:creationId xmlns:a16="http://schemas.microsoft.com/office/drawing/2014/main" id="{A6F20C9C-FAAC-4BBE-B4E0-1AFFFB4887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099" y="2029192"/>
            <a:ext cx="2909826" cy="598322"/>
          </a:xfrm>
          <a:prstGeom prst="rect">
            <a:avLst/>
          </a:prstGeom>
        </p:spPr>
      </p:pic>
      <p:pic>
        <p:nvPicPr>
          <p:cNvPr id="11" name="图片 10" descr="屏幕剪辑">
            <a:extLst>
              <a:ext uri="{FF2B5EF4-FFF2-40B4-BE49-F238E27FC236}">
                <a16:creationId xmlns:a16="http://schemas.microsoft.com/office/drawing/2014/main" id="{49B92103-CD42-4112-B386-929F5CFF2B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8186" y="5269809"/>
            <a:ext cx="3129725" cy="473541"/>
          </a:xfrm>
          <a:prstGeom prst="rect">
            <a:avLst/>
          </a:prstGeom>
        </p:spPr>
      </p:pic>
      <p:sp>
        <p:nvSpPr>
          <p:cNvPr id="12" name="箭头: 右 11">
            <a:extLst>
              <a:ext uri="{FF2B5EF4-FFF2-40B4-BE49-F238E27FC236}">
                <a16:creationId xmlns:a16="http://schemas.microsoft.com/office/drawing/2014/main" id="{7B1EE26F-5799-4DFE-87DE-603FD01974ED}"/>
              </a:ext>
            </a:extLst>
          </p:cNvPr>
          <p:cNvSpPr/>
          <p:nvPr/>
        </p:nvSpPr>
        <p:spPr>
          <a:xfrm>
            <a:off x="8775802" y="3429000"/>
            <a:ext cx="231355" cy="907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5EFF412-5B47-4FF2-B38C-20DE3689FEF0}"/>
              </a:ext>
            </a:extLst>
          </p:cNvPr>
          <p:cNvSpPr/>
          <p:nvPr/>
        </p:nvSpPr>
        <p:spPr>
          <a:xfrm>
            <a:off x="9540607" y="3337020"/>
            <a:ext cx="1723549" cy="707886"/>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正则化</a:t>
            </a:r>
          </a:p>
        </p:txBody>
      </p:sp>
      <p:sp>
        <p:nvSpPr>
          <p:cNvPr id="14" name="矩形 13">
            <a:extLst>
              <a:ext uri="{FF2B5EF4-FFF2-40B4-BE49-F238E27FC236}">
                <a16:creationId xmlns:a16="http://schemas.microsoft.com/office/drawing/2014/main" id="{191A7C76-AA91-42BD-9EB4-D67D3CF09C4D}"/>
              </a:ext>
            </a:extLst>
          </p:cNvPr>
          <p:cNvSpPr/>
          <p:nvPr/>
        </p:nvSpPr>
        <p:spPr>
          <a:xfrm>
            <a:off x="9348246" y="4051534"/>
            <a:ext cx="233910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降低模型复杂度</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8431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正则化（</a:t>
            </a:r>
            <a:r>
              <a:rPr lang="en-US" altLang="zh-CN" sz="2800" b="1" dirty="0">
                <a:solidFill>
                  <a:srgbClr val="000000"/>
                </a:solidFill>
                <a:latin typeface="微软雅黑" panose="020B0503020204020204" pitchFamily="34" charset="-122"/>
                <a:ea typeface="微软雅黑" panose="020B0503020204020204" pitchFamily="34" charset="-122"/>
              </a:rPr>
              <a:t>regularization</a:t>
            </a:r>
            <a:r>
              <a:rPr lang="zh-CN" altLang="en-US" sz="2800" b="1" dirty="0">
                <a:solidFill>
                  <a:srgbClr val="000000"/>
                </a:solidFill>
                <a:latin typeface="微软雅黑" panose="020B0503020204020204" pitchFamily="34" charset="-122"/>
                <a:ea typeface="微软雅黑" panose="020B0503020204020204" pitchFamily="34" charset="-122"/>
              </a:rPr>
              <a:t>）</a:t>
            </a:r>
          </a:p>
        </p:txBody>
      </p:sp>
      <p:graphicFrame>
        <p:nvGraphicFramePr>
          <p:cNvPr id="14" name="内容占位符 4">
            <a:extLst>
              <a:ext uri="{FF2B5EF4-FFF2-40B4-BE49-F238E27FC236}">
                <a16:creationId xmlns:a16="http://schemas.microsoft.com/office/drawing/2014/main" id="{77016DC3-A8BD-4B95-B353-D3DC65153E91}"/>
              </a:ext>
            </a:extLst>
          </p:cNvPr>
          <p:cNvGraphicFramePr>
            <a:graphicFrameLocks/>
          </p:cNvGraphicFramePr>
          <p:nvPr>
            <p:extLst>
              <p:ext uri="{D42A27DB-BD31-4B8C-83A1-F6EECF244321}">
                <p14:modId xmlns:p14="http://schemas.microsoft.com/office/powerpoint/2010/main" val="1375408382"/>
              </p:ext>
            </p:extLst>
          </p:nvPr>
        </p:nvGraphicFramePr>
        <p:xfrm>
          <a:off x="4267244" y="1189910"/>
          <a:ext cx="67056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2" descr="âl2 regularizationâçå¾çæç´¢ç»æ">
            <a:extLst>
              <a:ext uri="{FF2B5EF4-FFF2-40B4-BE49-F238E27FC236}">
                <a16:creationId xmlns:a16="http://schemas.microsoft.com/office/drawing/2014/main" id="{376EB3C0-0CC1-414B-8D5C-BDC567F02375}"/>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10044" y="3667627"/>
            <a:ext cx="3481828" cy="2664566"/>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E191ED7F-693E-4D89-8FCB-0C1F34451C33}"/>
              </a:ext>
            </a:extLst>
          </p:cNvPr>
          <p:cNvSpPr txBox="1"/>
          <p:nvPr/>
        </p:nvSpPr>
        <p:spPr>
          <a:xfrm>
            <a:off x="4744884" y="3094910"/>
            <a:ext cx="2133918" cy="338554"/>
          </a:xfrm>
          <a:prstGeom prst="rect">
            <a:avLst/>
          </a:prstGeom>
          <a:noFill/>
        </p:spPr>
        <p:txBody>
          <a:bodyPr wrap="none" rtlCol="0">
            <a:spAutoFit/>
          </a:bodyPr>
          <a:lstStyle/>
          <a:p>
            <a:pPr algn="ctr" eaLnBrk="0" fontAlgn="base" hangingPunct="0">
              <a:spcBef>
                <a:spcPct val="0"/>
              </a:spcBef>
              <a:spcAft>
                <a:spcPct val="0"/>
              </a:spcAft>
            </a:pPr>
            <a:r>
              <a:rPr lang="en-US" altLang="zh-CN" sz="1600" dirty="0">
                <a:solidFill>
                  <a:srgbClr val="FF0000"/>
                </a:solidFill>
                <a:latin typeface="Arial" panose="020B0604020202020204" pitchFamily="34" charset="0"/>
                <a:ea typeface="华文楷体"/>
                <a:cs typeface="Arial" panose="020B0604020202020204" pitchFamily="34" charset="0"/>
              </a:rPr>
              <a:t>L1/L2</a:t>
            </a:r>
            <a:r>
              <a:rPr lang="zh-CN" altLang="en-US" sz="1600" dirty="0">
                <a:solidFill>
                  <a:srgbClr val="FF0000"/>
                </a:solidFill>
                <a:latin typeface="Arial" panose="020B0604020202020204" pitchFamily="34" charset="0"/>
                <a:ea typeface="华文楷体"/>
                <a:cs typeface="Arial" panose="020B0604020202020204" pitchFamily="34" charset="0"/>
              </a:rPr>
              <a:t>约束、数据增强</a:t>
            </a:r>
          </a:p>
        </p:txBody>
      </p:sp>
      <p:sp>
        <p:nvSpPr>
          <p:cNvPr id="17" name="文本框 16">
            <a:extLst>
              <a:ext uri="{FF2B5EF4-FFF2-40B4-BE49-F238E27FC236}">
                <a16:creationId xmlns:a16="http://schemas.microsoft.com/office/drawing/2014/main" id="{10A624C6-EAB4-4C57-A54D-D71E660A1B4A}"/>
              </a:ext>
            </a:extLst>
          </p:cNvPr>
          <p:cNvSpPr txBox="1"/>
          <p:nvPr/>
        </p:nvSpPr>
        <p:spPr>
          <a:xfrm>
            <a:off x="7833834" y="3094911"/>
            <a:ext cx="3497239" cy="584775"/>
          </a:xfrm>
          <a:prstGeom prst="rect">
            <a:avLst/>
          </a:prstGeom>
          <a:noFill/>
        </p:spPr>
        <p:txBody>
          <a:bodyPr wrap="none" rtlCol="0">
            <a:spAutoFit/>
          </a:bodyPr>
          <a:lstStyle/>
          <a:p>
            <a:pPr algn="ctr" eaLnBrk="0" fontAlgn="base" hangingPunct="0">
              <a:spcBef>
                <a:spcPct val="0"/>
              </a:spcBef>
              <a:spcAft>
                <a:spcPct val="0"/>
              </a:spcAft>
            </a:pPr>
            <a:r>
              <a:rPr lang="zh-CN" altLang="en-US" sz="1600" dirty="0">
                <a:solidFill>
                  <a:srgbClr val="FF0000"/>
                </a:solidFill>
                <a:latin typeface="Arial" panose="020B0604020202020204" pitchFamily="34" charset="0"/>
                <a:ea typeface="华文楷体"/>
                <a:cs typeface="Arial" panose="020B0604020202020204" pitchFamily="34" charset="0"/>
              </a:rPr>
              <a:t>权重衰减、随机梯度下降、提前停止</a:t>
            </a:r>
            <a:endParaRPr lang="en-US" altLang="zh-CN" sz="1600" dirty="0">
              <a:solidFill>
                <a:srgbClr val="FF0000"/>
              </a:solidFill>
              <a:latin typeface="Arial" panose="020B0604020202020204" pitchFamily="34" charset="0"/>
              <a:ea typeface="华文楷体"/>
              <a:cs typeface="Arial" panose="020B0604020202020204" pitchFamily="34" charset="0"/>
            </a:endParaRPr>
          </a:p>
          <a:p>
            <a:pPr eaLnBrk="0" fontAlgn="base" hangingPunct="0">
              <a:spcBef>
                <a:spcPct val="0"/>
              </a:spcBef>
              <a:spcAft>
                <a:spcPct val="0"/>
              </a:spcAft>
            </a:pPr>
            <a:endParaRPr lang="zh-CN" altLang="en-US" sz="1600" dirty="0">
              <a:solidFill>
                <a:srgbClr val="FF0000"/>
              </a:solidFill>
              <a:latin typeface="Arial" panose="020B0604020202020204" pitchFamily="34" charset="0"/>
              <a:ea typeface="华文楷体"/>
              <a:cs typeface="Arial" panose="020B0604020202020204" pitchFamily="34" charset="0"/>
            </a:endParaRPr>
          </a:p>
        </p:txBody>
      </p:sp>
      <p:pic>
        <p:nvPicPr>
          <p:cNvPr id="19" name="图片 18">
            <a:extLst>
              <a:ext uri="{FF2B5EF4-FFF2-40B4-BE49-F238E27FC236}">
                <a16:creationId xmlns:a16="http://schemas.microsoft.com/office/drawing/2014/main" id="{069FA6A2-3FCE-44EB-9A1B-9DD95D7C63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3833" y="3574119"/>
            <a:ext cx="3467616" cy="2814397"/>
          </a:xfrm>
          <a:prstGeom prst="rect">
            <a:avLst/>
          </a:prstGeom>
        </p:spPr>
      </p:pic>
      <p:pic>
        <p:nvPicPr>
          <p:cNvPr id="3" name="图片 2">
            <a:extLst>
              <a:ext uri="{FF2B5EF4-FFF2-40B4-BE49-F238E27FC236}">
                <a16:creationId xmlns:a16="http://schemas.microsoft.com/office/drawing/2014/main" id="{00DCF21B-EE6A-45B7-85C9-01C3C75EE082}"/>
              </a:ext>
            </a:extLst>
          </p:cNvPr>
          <p:cNvPicPr>
            <a:picLocks noChangeAspect="1"/>
          </p:cNvPicPr>
          <p:nvPr/>
        </p:nvPicPr>
        <p:blipFill>
          <a:blip r:embed="rId10"/>
          <a:stretch>
            <a:fillRect/>
          </a:stretch>
        </p:blipFill>
        <p:spPr>
          <a:xfrm>
            <a:off x="365825" y="3929981"/>
            <a:ext cx="4379059" cy="847318"/>
          </a:xfrm>
          <a:prstGeom prst="rect">
            <a:avLst/>
          </a:prstGeom>
        </p:spPr>
      </p:pic>
      <p:sp>
        <p:nvSpPr>
          <p:cNvPr id="4" name="内容占位符 2">
            <a:extLst>
              <a:ext uri="{FF2B5EF4-FFF2-40B4-BE49-F238E27FC236}">
                <a16:creationId xmlns:a16="http://schemas.microsoft.com/office/drawing/2014/main" id="{86AD3BCD-7672-47AB-AB9F-967C2767550F}"/>
              </a:ext>
            </a:extLst>
          </p:cNvPr>
          <p:cNvSpPr txBox="1">
            <a:spLocks/>
          </p:cNvSpPr>
          <p:nvPr/>
        </p:nvSpPr>
        <p:spPr bwMode="auto">
          <a:xfrm>
            <a:off x="174191" y="3327380"/>
            <a:ext cx="10073770" cy="94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spcBef>
                <a:spcPct val="0"/>
              </a:spcBef>
              <a:buClrTx/>
              <a:buSzTx/>
              <a:buFont typeface="Arial" panose="020B0604020202020204" pitchFamily="34" charset="0"/>
              <a:buChar char="•"/>
            </a:pPr>
            <a:r>
              <a:rPr lang="zh-CN" altLang="en-US" dirty="0">
                <a:solidFill>
                  <a:srgbClr val="0000FF"/>
                </a:solidFill>
                <a:latin typeface="微软雅黑" panose="020B0503020204020204" pitchFamily="34" charset="-122"/>
                <a:ea typeface="微软雅黑" panose="020B0503020204020204" pitchFamily="34" charset="-122"/>
              </a:rPr>
              <a:t>结构风险最小化</a:t>
            </a:r>
            <a:r>
              <a:rPr lang="en-US" altLang="zh-CN" dirty="0">
                <a:solidFill>
                  <a:srgbClr val="0000FF"/>
                </a:solidFill>
                <a:latin typeface="微软雅黑" panose="020B0503020204020204" pitchFamily="34" charset="-122"/>
                <a:ea typeface="微软雅黑" panose="020B0503020204020204" pitchFamily="34" charset="-122"/>
              </a:rPr>
              <a:t>:</a:t>
            </a:r>
            <a:endParaRPr lang="zh-CN" altLang="en-US"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1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graphicEl>
                                              <a:dgm id="{D05EC9E0-8F5D-45CB-A733-A5612A87189B}"/>
                                            </p:graphicEl>
                                          </p:spTgt>
                                        </p:tgtEl>
                                        <p:attrNameLst>
                                          <p:attrName>style.visibility</p:attrName>
                                        </p:attrNameLst>
                                      </p:cBhvr>
                                      <p:to>
                                        <p:strVal val="visible"/>
                                      </p:to>
                                    </p:set>
                                    <p:animEffect transition="in" filter="fade">
                                      <p:cBhvr>
                                        <p:cTn id="7" dur="500"/>
                                        <p:tgtEl>
                                          <p:spTgt spid="14">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graphicEl>
                                              <a:dgm id="{AF461715-315F-4B67-AE64-A74F48E9AF89}"/>
                                            </p:graphicEl>
                                          </p:spTgt>
                                        </p:tgtEl>
                                        <p:attrNameLst>
                                          <p:attrName>style.visibility</p:attrName>
                                        </p:attrNameLst>
                                      </p:cBhvr>
                                      <p:to>
                                        <p:strVal val="visible"/>
                                      </p:to>
                                    </p:set>
                                    <p:animEffect transition="in" filter="fade">
                                      <p:cBhvr>
                                        <p:cTn id="12" dur="500"/>
                                        <p:tgtEl>
                                          <p:spTgt spid="14">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graphicEl>
                                              <a:dgm id="{D2B477F3-791F-46FC-A50D-FA3601860E25}"/>
                                            </p:graphicEl>
                                          </p:spTgt>
                                        </p:tgtEl>
                                        <p:attrNameLst>
                                          <p:attrName>style.visibility</p:attrName>
                                        </p:attrNameLst>
                                      </p:cBhvr>
                                      <p:to>
                                        <p:strVal val="visible"/>
                                      </p:to>
                                    </p:set>
                                    <p:animEffect transition="in" filter="fade">
                                      <p:cBhvr>
                                        <p:cTn id="15" dur="500"/>
                                        <p:tgtEl>
                                          <p:spTgt spid="14">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graphicEl>
                                              <a:dgm id="{E5BF9C94-5509-4F79-AC82-D0991D6614CC}"/>
                                            </p:graphicEl>
                                          </p:spTgt>
                                        </p:tgtEl>
                                        <p:attrNameLst>
                                          <p:attrName>style.visibility</p:attrName>
                                        </p:attrNameLst>
                                      </p:cBhvr>
                                      <p:to>
                                        <p:strVal val="visible"/>
                                      </p:to>
                                    </p:set>
                                    <p:animEffect transition="in" filter="fade">
                                      <p:cBhvr>
                                        <p:cTn id="26" dur="500"/>
                                        <p:tgtEl>
                                          <p:spTgt spid="14">
                                            <p:graphicEl>
                                              <a:dgm id="{E5BF9C94-5509-4F79-AC82-D0991D6614C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graphicEl>
                                              <a:dgm id="{7509D6B6-898D-4FC7-8441-00720BF18D07}"/>
                                            </p:graphicEl>
                                          </p:spTgt>
                                        </p:tgtEl>
                                        <p:attrNameLst>
                                          <p:attrName>style.visibility</p:attrName>
                                        </p:attrNameLst>
                                      </p:cBhvr>
                                      <p:to>
                                        <p:strVal val="visible"/>
                                      </p:to>
                                    </p:set>
                                    <p:animEffect transition="in" filter="fade">
                                      <p:cBhvr>
                                        <p:cTn id="32" dur="500"/>
                                        <p:tgtEl>
                                          <p:spTgt spid="14">
                                            <p:graphicEl>
                                              <a:dgm id="{7509D6B6-898D-4FC7-8441-00720BF18D07}"/>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Dgm bld="one"/>
        </p:bldSub>
      </p:bldGraphic>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A8A40EE-EB76-4852-804F-6BFF39E22156}"/>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机器学习基础 </a:t>
            </a:r>
            <a:r>
              <a:rPr lang="en-US" altLang="zh-CN" sz="2800" b="1" dirty="0">
                <a:solidFill>
                  <a:srgbClr val="000000"/>
                </a:solidFill>
                <a:latin typeface="微软雅黑" panose="020B0503020204020204" pitchFamily="34" charset="-122"/>
                <a:ea typeface="微软雅黑" panose="020B0503020204020204" pitchFamily="34" charset="-122"/>
              </a:rPr>
              <a:t>&amp; </a:t>
            </a:r>
            <a:r>
              <a:rPr lang="zh-CN" altLang="en-US" sz="2800" b="1" dirty="0">
                <a:solidFill>
                  <a:srgbClr val="000000"/>
                </a:solidFill>
                <a:latin typeface="微软雅黑" panose="020B0503020204020204" pitchFamily="34" charset="-122"/>
                <a:ea typeface="微软雅黑" panose="020B0503020204020204" pitchFamily="34" charset="-122"/>
              </a:rPr>
              <a:t>数据基础</a:t>
            </a:r>
          </a:p>
        </p:txBody>
      </p:sp>
      <p:sp>
        <p:nvSpPr>
          <p:cNvPr id="3" name="椭圆 2">
            <a:extLst>
              <a:ext uri="{FF2B5EF4-FFF2-40B4-BE49-F238E27FC236}">
                <a16:creationId xmlns:a16="http://schemas.microsoft.com/office/drawing/2014/main" id="{556DDD19-EB3A-43C4-9257-B17AFA7C8583}"/>
              </a:ext>
            </a:extLst>
          </p:cNvPr>
          <p:cNvSpPr/>
          <p:nvPr/>
        </p:nvSpPr>
        <p:spPr>
          <a:xfrm>
            <a:off x="957943" y="1230084"/>
            <a:ext cx="2307772" cy="936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机器学习基本概念</a:t>
            </a:r>
          </a:p>
        </p:txBody>
      </p:sp>
      <p:sp>
        <p:nvSpPr>
          <p:cNvPr id="4" name="椭圆 3">
            <a:extLst>
              <a:ext uri="{FF2B5EF4-FFF2-40B4-BE49-F238E27FC236}">
                <a16:creationId xmlns:a16="http://schemas.microsoft.com/office/drawing/2014/main" id="{3F707F02-724B-44F1-A0A3-1370A2359869}"/>
              </a:ext>
            </a:extLst>
          </p:cNvPr>
          <p:cNvSpPr/>
          <p:nvPr/>
        </p:nvSpPr>
        <p:spPr>
          <a:xfrm>
            <a:off x="957943" y="2561770"/>
            <a:ext cx="2307772" cy="936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数学基础</a:t>
            </a:r>
          </a:p>
        </p:txBody>
      </p:sp>
      <p:sp>
        <p:nvSpPr>
          <p:cNvPr id="5" name="椭圆 4">
            <a:extLst>
              <a:ext uri="{FF2B5EF4-FFF2-40B4-BE49-F238E27FC236}">
                <a16:creationId xmlns:a16="http://schemas.microsoft.com/office/drawing/2014/main" id="{D3969ED3-85CB-4D5A-AACD-23D55440CE68}"/>
              </a:ext>
            </a:extLst>
          </p:cNvPr>
          <p:cNvSpPr/>
          <p:nvPr/>
        </p:nvSpPr>
        <p:spPr>
          <a:xfrm>
            <a:off x="957943" y="3893456"/>
            <a:ext cx="2307772" cy="936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典型模型</a:t>
            </a:r>
          </a:p>
        </p:txBody>
      </p:sp>
      <p:sp>
        <p:nvSpPr>
          <p:cNvPr id="6" name="椭圆 5">
            <a:extLst>
              <a:ext uri="{FF2B5EF4-FFF2-40B4-BE49-F238E27FC236}">
                <a16:creationId xmlns:a16="http://schemas.microsoft.com/office/drawing/2014/main" id="{307C67E9-C5EB-48C9-8E1C-36A66CE8074F}"/>
              </a:ext>
            </a:extLst>
          </p:cNvPr>
          <p:cNvSpPr/>
          <p:nvPr/>
        </p:nvSpPr>
        <p:spPr>
          <a:xfrm>
            <a:off x="957943" y="5225143"/>
            <a:ext cx="2307772" cy="936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编程基础</a:t>
            </a:r>
          </a:p>
        </p:txBody>
      </p:sp>
      <p:sp>
        <p:nvSpPr>
          <p:cNvPr id="7" name="椭圆 6">
            <a:extLst>
              <a:ext uri="{FF2B5EF4-FFF2-40B4-BE49-F238E27FC236}">
                <a16:creationId xmlns:a16="http://schemas.microsoft.com/office/drawing/2014/main" id="{F45747F9-4398-4155-A3CC-27DFED004D6A}"/>
              </a:ext>
            </a:extLst>
          </p:cNvPr>
          <p:cNvSpPr/>
          <p:nvPr/>
        </p:nvSpPr>
        <p:spPr>
          <a:xfrm>
            <a:off x="5202700" y="2993572"/>
            <a:ext cx="2307772" cy="119742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深度学习</a:t>
            </a:r>
          </a:p>
        </p:txBody>
      </p:sp>
      <p:sp>
        <p:nvSpPr>
          <p:cNvPr id="36" name="椭圆 35">
            <a:extLst>
              <a:ext uri="{FF2B5EF4-FFF2-40B4-BE49-F238E27FC236}">
                <a16:creationId xmlns:a16="http://schemas.microsoft.com/office/drawing/2014/main" id="{6DC1F21B-9936-40E3-BF7C-F48F68BFBA11}"/>
              </a:ext>
            </a:extLst>
          </p:cNvPr>
          <p:cNvSpPr/>
          <p:nvPr/>
        </p:nvSpPr>
        <p:spPr>
          <a:xfrm>
            <a:off x="8631028" y="2808515"/>
            <a:ext cx="2307772" cy="15675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科学研究</a:t>
            </a:r>
            <a:r>
              <a:rPr lang="en-US" altLang="zh-CN" sz="2400" dirty="0">
                <a:solidFill>
                  <a:schemeClr val="tx1"/>
                </a:solidFill>
                <a:latin typeface="微软雅黑" panose="020B0503020204020204" pitchFamily="34" charset="-122"/>
                <a:ea typeface="微软雅黑" panose="020B0503020204020204" pitchFamily="34" charset="-122"/>
              </a:rPr>
              <a:t>&amp;</a:t>
            </a:r>
          </a:p>
          <a:p>
            <a:pPr algn="ctr"/>
            <a:r>
              <a:rPr lang="zh-CN" altLang="en-US" sz="2400" dirty="0">
                <a:solidFill>
                  <a:schemeClr val="tx1"/>
                </a:solidFill>
                <a:latin typeface="微软雅黑" panose="020B0503020204020204" pitchFamily="34" charset="-122"/>
                <a:ea typeface="微软雅黑" panose="020B0503020204020204" pitchFamily="34" charset="-122"/>
              </a:rPr>
              <a:t>项目实践</a:t>
            </a:r>
          </a:p>
        </p:txBody>
      </p:sp>
      <p:cxnSp>
        <p:nvCxnSpPr>
          <p:cNvPr id="38" name="直接箭头连接符 37">
            <a:extLst>
              <a:ext uri="{FF2B5EF4-FFF2-40B4-BE49-F238E27FC236}">
                <a16:creationId xmlns:a16="http://schemas.microsoft.com/office/drawing/2014/main" id="{E006007A-23B3-49DD-A71D-434A554CC789}"/>
              </a:ext>
            </a:extLst>
          </p:cNvPr>
          <p:cNvCxnSpPr>
            <a:stCxn id="7" idx="6"/>
            <a:endCxn id="36" idx="2"/>
          </p:cNvCxnSpPr>
          <p:nvPr/>
        </p:nvCxnSpPr>
        <p:spPr>
          <a:xfrm flipV="1">
            <a:off x="7510472" y="3592286"/>
            <a:ext cx="112055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7C5D224C-8ED9-4907-8F60-8699B4AE182E}"/>
              </a:ext>
            </a:extLst>
          </p:cNvPr>
          <p:cNvGrpSpPr/>
          <p:nvPr/>
        </p:nvGrpSpPr>
        <p:grpSpPr>
          <a:xfrm>
            <a:off x="3341747" y="1807029"/>
            <a:ext cx="1764000" cy="3798660"/>
            <a:chOff x="3341747" y="1785257"/>
            <a:chExt cx="1764000" cy="3798660"/>
          </a:xfrm>
        </p:grpSpPr>
        <p:cxnSp>
          <p:nvCxnSpPr>
            <p:cNvPr id="9" name="直接箭头连接符 8">
              <a:extLst>
                <a:ext uri="{FF2B5EF4-FFF2-40B4-BE49-F238E27FC236}">
                  <a16:creationId xmlns:a16="http://schemas.microsoft.com/office/drawing/2014/main" id="{EA4EFAD1-947C-422E-9B96-9C2EC3713D6D}"/>
                </a:ext>
              </a:extLst>
            </p:cNvPr>
            <p:cNvCxnSpPr>
              <a:cxnSpLocks/>
            </p:cNvCxnSpPr>
            <p:nvPr/>
          </p:nvCxnSpPr>
          <p:spPr>
            <a:xfrm>
              <a:off x="3341747" y="1785257"/>
              <a:ext cx="1743079" cy="157822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594CDC8-867F-4690-B9D0-E400F03BAC4D}"/>
                </a:ext>
              </a:extLst>
            </p:cNvPr>
            <p:cNvCxnSpPr>
              <a:cxnSpLocks/>
            </p:cNvCxnSpPr>
            <p:nvPr/>
          </p:nvCxnSpPr>
          <p:spPr>
            <a:xfrm>
              <a:off x="3341747" y="2962436"/>
              <a:ext cx="1764000" cy="562517"/>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2D19E82-30A3-46B4-9BEF-AA9807509055}"/>
                </a:ext>
              </a:extLst>
            </p:cNvPr>
            <p:cNvCxnSpPr>
              <a:cxnSpLocks/>
            </p:cNvCxnSpPr>
            <p:nvPr/>
          </p:nvCxnSpPr>
          <p:spPr>
            <a:xfrm flipV="1">
              <a:off x="3341747" y="3757092"/>
              <a:ext cx="1764000" cy="562517"/>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F7994F1-940C-43A0-8E1A-FAD18D2FF4A1}"/>
                </a:ext>
              </a:extLst>
            </p:cNvPr>
            <p:cNvCxnSpPr>
              <a:cxnSpLocks/>
            </p:cNvCxnSpPr>
            <p:nvPr/>
          </p:nvCxnSpPr>
          <p:spPr>
            <a:xfrm flipV="1">
              <a:off x="3341747" y="4005692"/>
              <a:ext cx="1743079" cy="157822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918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defPPr>
              <a:defRPr lang="zh-CN"/>
            </a:defPPr>
            <a:lvl1pPr>
              <a:defRPr sz="2800" b="1">
                <a:solidFill>
                  <a:srgbClr val="000000"/>
                </a:solidFill>
                <a:latin typeface="微软雅黑" panose="020B0503020204020204" pitchFamily="34" charset="-122"/>
                <a:ea typeface="微软雅黑" panose="020B0503020204020204" pitchFamily="34" charset="-122"/>
              </a:defRPr>
            </a:lvl1pPr>
          </a:lstStyle>
          <a:p>
            <a:r>
              <a:rPr lang="zh-CN" altLang="en-US" dirty="0"/>
              <a:t>偏差</a:t>
            </a:r>
            <a:r>
              <a:rPr lang="en-US" altLang="zh-CN" dirty="0"/>
              <a:t>-</a:t>
            </a:r>
            <a:r>
              <a:rPr lang="zh-CN" altLang="en-US" dirty="0"/>
              <a:t>方差分解（</a:t>
            </a:r>
            <a:r>
              <a:rPr lang="en-US" altLang="zh-CN" dirty="0"/>
              <a:t>Bias-Variance Decomposition</a:t>
            </a:r>
            <a:r>
              <a:rPr lang="zh-CN" altLang="en-US" dirty="0"/>
              <a:t>）</a:t>
            </a:r>
          </a:p>
        </p:txBody>
      </p:sp>
      <p:pic>
        <p:nvPicPr>
          <p:cNvPr id="3" name="图片 2">
            <a:extLst>
              <a:ext uri="{FF2B5EF4-FFF2-40B4-BE49-F238E27FC236}">
                <a16:creationId xmlns:a16="http://schemas.microsoft.com/office/drawing/2014/main" id="{8E6D7CAC-332A-4E98-A89C-97D025C6EFA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649697" y="1327565"/>
            <a:ext cx="5128239" cy="4977557"/>
          </a:xfrm>
          <a:prstGeom prst="rect">
            <a:avLst/>
          </a:prstGeom>
        </p:spPr>
      </p:pic>
      <p:sp>
        <p:nvSpPr>
          <p:cNvPr id="7" name="内容占位符 2">
            <a:extLst>
              <a:ext uri="{FF2B5EF4-FFF2-40B4-BE49-F238E27FC236}">
                <a16:creationId xmlns:a16="http://schemas.microsoft.com/office/drawing/2014/main" id="{570FF1F1-2719-47C7-BB9A-E6BBF5D2D850}"/>
              </a:ext>
            </a:extLst>
          </p:cNvPr>
          <p:cNvSpPr txBox="1">
            <a:spLocks/>
          </p:cNvSpPr>
          <p:nvPr/>
        </p:nvSpPr>
        <p:spPr bwMode="auto">
          <a:xfrm>
            <a:off x="667676" y="953873"/>
            <a:ext cx="4790362" cy="139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lnSpc>
                <a:spcPct val="150000"/>
              </a:lnSpc>
              <a:spcBef>
                <a:spcPct val="0"/>
              </a:spcBef>
              <a:buClrTx/>
              <a:buSzTx/>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rPr>
              <a:t>最小化期望错误等价于最小化偏差和方差之和</a:t>
            </a:r>
            <a:endParaRPr lang="zh-CN" altLang="en-US" sz="2400" dirty="0">
              <a:solidFill>
                <a:schemeClr val="tx1"/>
              </a:solidFill>
              <a:latin typeface="微软雅黑" panose="020B0503020204020204" pitchFamily="34" charset="-122"/>
              <a:ea typeface="微软雅黑" panose="020B0503020204020204" pitchFamily="34" charset="-122"/>
              <a:cs typeface="+mn-cs"/>
            </a:endParaRPr>
          </a:p>
        </p:txBody>
      </p:sp>
      <p:pic>
        <p:nvPicPr>
          <p:cNvPr id="9" name="图片 8" descr="屏幕剪辑">
            <a:extLst>
              <a:ext uri="{FF2B5EF4-FFF2-40B4-BE49-F238E27FC236}">
                <a16:creationId xmlns:a16="http://schemas.microsoft.com/office/drawing/2014/main" id="{0891E978-0167-42F4-84D4-7506A9868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850" y="2942982"/>
            <a:ext cx="3612414" cy="584633"/>
          </a:xfrm>
          <a:prstGeom prst="rect">
            <a:avLst/>
          </a:prstGeom>
        </p:spPr>
      </p:pic>
      <p:grpSp>
        <p:nvGrpSpPr>
          <p:cNvPr id="8" name="组合 7">
            <a:extLst>
              <a:ext uri="{FF2B5EF4-FFF2-40B4-BE49-F238E27FC236}">
                <a16:creationId xmlns:a16="http://schemas.microsoft.com/office/drawing/2014/main" id="{B3D102AC-83FB-4AC5-AC26-09DDE57EC472}"/>
              </a:ext>
            </a:extLst>
          </p:cNvPr>
          <p:cNvGrpSpPr/>
          <p:nvPr/>
        </p:nvGrpSpPr>
        <p:grpSpPr>
          <a:xfrm>
            <a:off x="3657108" y="3520410"/>
            <a:ext cx="2438892" cy="1168663"/>
            <a:chOff x="3657108" y="3520410"/>
            <a:chExt cx="2438892" cy="1168663"/>
          </a:xfrm>
        </p:grpSpPr>
        <p:pic>
          <p:nvPicPr>
            <p:cNvPr id="10" name="图片 9" descr="屏幕剪辑">
              <a:extLst>
                <a:ext uri="{FF2B5EF4-FFF2-40B4-BE49-F238E27FC236}">
                  <a16:creationId xmlns:a16="http://schemas.microsoft.com/office/drawing/2014/main" id="{CA35F659-E857-45D9-A635-F7BC15E18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108" y="4301280"/>
              <a:ext cx="2438892" cy="387793"/>
            </a:xfrm>
            <a:prstGeom prst="rect">
              <a:avLst/>
            </a:prstGeom>
          </p:spPr>
        </p:pic>
        <p:cxnSp>
          <p:nvCxnSpPr>
            <p:cNvPr id="13" name="直接连接符 12">
              <a:extLst>
                <a:ext uri="{FF2B5EF4-FFF2-40B4-BE49-F238E27FC236}">
                  <a16:creationId xmlns:a16="http://schemas.microsoft.com/office/drawing/2014/main" id="{469CC39E-C70B-4E91-BF0B-1F872E96AA1F}"/>
                </a:ext>
              </a:extLst>
            </p:cNvPr>
            <p:cNvCxnSpPr>
              <a:cxnSpLocks/>
              <a:endCxn id="10" idx="0"/>
            </p:cNvCxnSpPr>
            <p:nvPr/>
          </p:nvCxnSpPr>
          <p:spPr>
            <a:xfrm>
              <a:off x="4720779" y="3520410"/>
              <a:ext cx="155775" cy="7808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CDAFF6A9-257A-4165-95DD-20E49B42593E}"/>
              </a:ext>
            </a:extLst>
          </p:cNvPr>
          <p:cNvGrpSpPr/>
          <p:nvPr/>
        </p:nvGrpSpPr>
        <p:grpSpPr>
          <a:xfrm>
            <a:off x="513105" y="3462704"/>
            <a:ext cx="2403468" cy="1295607"/>
            <a:chOff x="513105" y="3462704"/>
            <a:chExt cx="2403468" cy="1295607"/>
          </a:xfrm>
        </p:grpSpPr>
        <p:pic>
          <p:nvPicPr>
            <p:cNvPr id="11" name="图片 10" descr="屏幕剪辑">
              <a:extLst>
                <a:ext uri="{FF2B5EF4-FFF2-40B4-BE49-F238E27FC236}">
                  <a16:creationId xmlns:a16="http://schemas.microsoft.com/office/drawing/2014/main" id="{3EF80339-8449-4B12-8CB5-3A4B3890C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105" y="4169985"/>
              <a:ext cx="2403468" cy="588326"/>
            </a:xfrm>
            <a:prstGeom prst="rect">
              <a:avLst/>
            </a:prstGeom>
          </p:spPr>
        </p:pic>
        <p:cxnSp>
          <p:nvCxnSpPr>
            <p:cNvPr id="14" name="直接连接符 13">
              <a:extLst>
                <a:ext uri="{FF2B5EF4-FFF2-40B4-BE49-F238E27FC236}">
                  <a16:creationId xmlns:a16="http://schemas.microsoft.com/office/drawing/2014/main" id="{32C28938-2FE9-47B4-B858-AD2D1A4D017B}"/>
                </a:ext>
              </a:extLst>
            </p:cNvPr>
            <p:cNvCxnSpPr>
              <a:cxnSpLocks/>
              <a:endCxn id="11" idx="0"/>
            </p:cNvCxnSpPr>
            <p:nvPr/>
          </p:nvCxnSpPr>
          <p:spPr>
            <a:xfrm flipH="1">
              <a:off x="1714839" y="3462704"/>
              <a:ext cx="1038049" cy="7072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1AAC64AB-BC6F-4CC1-8387-9FF5F794A866}"/>
              </a:ext>
            </a:extLst>
          </p:cNvPr>
          <p:cNvGrpSpPr/>
          <p:nvPr/>
        </p:nvGrpSpPr>
        <p:grpSpPr>
          <a:xfrm>
            <a:off x="1770078" y="3462704"/>
            <a:ext cx="2666665" cy="2441423"/>
            <a:chOff x="1770078" y="3462704"/>
            <a:chExt cx="2666665" cy="2441423"/>
          </a:xfrm>
        </p:grpSpPr>
        <p:pic>
          <p:nvPicPr>
            <p:cNvPr id="12" name="图片 11" descr="屏幕剪辑">
              <a:extLst>
                <a:ext uri="{FF2B5EF4-FFF2-40B4-BE49-F238E27FC236}">
                  <a16:creationId xmlns:a16="http://schemas.microsoft.com/office/drawing/2014/main" id="{5B265843-8ED0-42CF-B117-94F2C36C55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0078" y="5378548"/>
              <a:ext cx="2666665" cy="525579"/>
            </a:xfrm>
            <a:prstGeom prst="rect">
              <a:avLst/>
            </a:prstGeom>
          </p:spPr>
        </p:pic>
        <p:cxnSp>
          <p:nvCxnSpPr>
            <p:cNvPr id="15" name="直接连接符 14">
              <a:extLst>
                <a:ext uri="{FF2B5EF4-FFF2-40B4-BE49-F238E27FC236}">
                  <a16:creationId xmlns:a16="http://schemas.microsoft.com/office/drawing/2014/main" id="{015BFAD3-6F51-40C0-96C0-F2BFEAF4643D}"/>
                </a:ext>
              </a:extLst>
            </p:cNvPr>
            <p:cNvCxnSpPr>
              <a:cxnSpLocks/>
              <a:endCxn id="12" idx="0"/>
            </p:cNvCxnSpPr>
            <p:nvPr/>
          </p:nvCxnSpPr>
          <p:spPr>
            <a:xfrm flipH="1">
              <a:off x="3103411" y="3462704"/>
              <a:ext cx="597361" cy="19158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460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defPPr>
              <a:defRPr lang="zh-CN"/>
            </a:defPPr>
            <a:lvl1pPr>
              <a:defRPr sz="2800" b="1">
                <a:solidFill>
                  <a:srgbClr val="000000"/>
                </a:solidFill>
                <a:latin typeface="微软雅黑" panose="020B0503020204020204" pitchFamily="34" charset="-122"/>
                <a:ea typeface="微软雅黑" panose="020B0503020204020204" pitchFamily="34" charset="-122"/>
              </a:defRPr>
            </a:lvl1pPr>
          </a:lstStyle>
          <a:p>
            <a:r>
              <a:rPr lang="zh-CN" altLang="en-US" dirty="0"/>
              <a:t>偏差</a:t>
            </a:r>
            <a:r>
              <a:rPr lang="en-US" altLang="zh-CN" dirty="0"/>
              <a:t>-</a:t>
            </a:r>
            <a:r>
              <a:rPr lang="zh-CN" altLang="en-US" dirty="0"/>
              <a:t>方差分解（</a:t>
            </a:r>
            <a:r>
              <a:rPr lang="en-US" altLang="zh-CN" dirty="0"/>
              <a:t>Bias-Variance Decomposition</a:t>
            </a:r>
            <a:r>
              <a:rPr lang="zh-CN" altLang="en-US" dirty="0"/>
              <a:t>）</a:t>
            </a:r>
          </a:p>
        </p:txBody>
      </p:sp>
      <p:sp>
        <p:nvSpPr>
          <p:cNvPr id="7" name="内容占位符 2">
            <a:extLst>
              <a:ext uri="{FF2B5EF4-FFF2-40B4-BE49-F238E27FC236}">
                <a16:creationId xmlns:a16="http://schemas.microsoft.com/office/drawing/2014/main" id="{570FF1F1-2719-47C7-BB9A-E6BBF5D2D850}"/>
              </a:ext>
            </a:extLst>
          </p:cNvPr>
          <p:cNvSpPr txBox="1">
            <a:spLocks/>
          </p:cNvSpPr>
          <p:nvPr/>
        </p:nvSpPr>
        <p:spPr bwMode="auto">
          <a:xfrm>
            <a:off x="667676" y="953873"/>
            <a:ext cx="9853862" cy="139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lnSpc>
                <a:spcPct val="150000"/>
              </a:lnSpc>
              <a:spcBef>
                <a:spcPct val="0"/>
              </a:spcBef>
              <a:buClrTx/>
              <a:buSzTx/>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rPr>
              <a:t>机器学习模型的期望错误、偏差、方差随复杂度的变化</a:t>
            </a:r>
            <a:endParaRPr lang="zh-CN" altLang="en-US" sz="2400" dirty="0">
              <a:solidFill>
                <a:schemeClr val="tx1"/>
              </a:solidFill>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D68AA0DC-F0CB-487F-AA40-E5DD317A7EA2}"/>
              </a:ext>
            </a:extLst>
          </p:cNvPr>
          <p:cNvPicPr>
            <a:picLocks noChangeAspect="1"/>
          </p:cNvPicPr>
          <p:nvPr/>
        </p:nvPicPr>
        <p:blipFill>
          <a:blip r:embed="rId3"/>
          <a:stretch>
            <a:fillRect/>
          </a:stretch>
        </p:blipFill>
        <p:spPr>
          <a:xfrm>
            <a:off x="3131683" y="2660529"/>
            <a:ext cx="5667375" cy="3381375"/>
          </a:xfrm>
          <a:prstGeom prst="rect">
            <a:avLst/>
          </a:prstGeom>
        </p:spPr>
      </p:pic>
    </p:spTree>
    <p:extLst>
      <p:ext uri="{BB962C8B-B14F-4D97-AF65-F5344CB8AC3E}">
        <p14:creationId xmlns:p14="http://schemas.microsoft.com/office/powerpoint/2010/main" val="673258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428265" y="1030144"/>
            <a:ext cx="11308466" cy="5486401"/>
          </a:xfrm>
          <a:prstGeom prst="rect">
            <a:avLst/>
          </a:prstGeom>
          <a:noFill/>
        </p:spPr>
        <p:txBody>
          <a:bodyPr wrap="square" rtlCol="0">
            <a:noAutofit/>
          </a:bodyPr>
          <a:lstStyle/>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2.1 </a:t>
            </a:r>
            <a:r>
              <a:rPr lang="zh-CN" altLang="en-US" sz="3200" b="1" dirty="0">
                <a:solidFill>
                  <a:srgbClr val="000000"/>
                </a:solidFill>
                <a:latin typeface="微软雅黑" panose="020B0503020204020204" pitchFamily="34" charset="-122"/>
                <a:ea typeface="微软雅黑" panose="020B0503020204020204" pitchFamily="34" charset="-122"/>
              </a:rPr>
              <a:t>机器学习基本概念</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2.2 </a:t>
            </a:r>
            <a:r>
              <a:rPr lang="zh-CN" altLang="en-US" sz="3200" b="1" dirty="0">
                <a:solidFill>
                  <a:srgbClr val="000000"/>
                </a:solidFill>
                <a:latin typeface="微软雅黑" panose="020B0503020204020204" pitchFamily="34" charset="-122"/>
                <a:ea typeface="微软雅黑" panose="020B0503020204020204" pitchFamily="34" charset="-122"/>
              </a:rPr>
              <a:t>数学基础</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2.3 </a:t>
            </a:r>
            <a:r>
              <a:rPr lang="zh-CN" altLang="en-US" sz="3200" b="1" dirty="0">
                <a:solidFill>
                  <a:srgbClr val="000000"/>
                </a:solidFill>
                <a:latin typeface="微软雅黑" panose="020B0503020204020204" pitchFamily="34" charset="-122"/>
                <a:ea typeface="微软雅黑" panose="020B0503020204020204" pitchFamily="34" charset="-122"/>
              </a:rPr>
              <a:t>常用模型</a:t>
            </a:r>
            <a:endParaRPr lang="en-US" altLang="zh-CN" sz="3200" b="1"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zh-CN" altLang="en-US" sz="2800" dirty="0">
                <a:solidFill>
                  <a:srgbClr val="000000"/>
                </a:solidFill>
                <a:latin typeface="微软雅黑" panose="020B0503020204020204" pitchFamily="34" charset="-122"/>
                <a:ea typeface="微软雅黑" panose="020B0503020204020204" pitchFamily="34" charset="-122"/>
              </a:rPr>
              <a:t>线性回归</a:t>
            </a:r>
            <a:endParaRPr lang="en-US" altLang="zh-CN" sz="280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en-US" altLang="zh-CN" sz="2800" dirty="0">
                <a:solidFill>
                  <a:srgbClr val="000000"/>
                </a:solidFill>
                <a:latin typeface="微软雅黑" panose="020B0503020204020204" pitchFamily="34" charset="-122"/>
                <a:ea typeface="微软雅黑" panose="020B0503020204020204" pitchFamily="34" charset="-122"/>
              </a:rPr>
              <a:t>Logistic</a:t>
            </a:r>
            <a:r>
              <a:rPr lang="zh-CN" altLang="zh-CN" sz="2800" dirty="0">
                <a:solidFill>
                  <a:srgbClr val="000000"/>
                </a:solidFill>
                <a:latin typeface="微软雅黑" panose="020B0503020204020204" pitchFamily="34" charset="-122"/>
                <a:ea typeface="微软雅黑" panose="020B0503020204020204" pitchFamily="34" charset="-122"/>
              </a:rPr>
              <a:t>回归</a:t>
            </a:r>
            <a:endParaRPr lang="en-US" altLang="zh-CN" sz="280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en-US" altLang="zh-CN" sz="2800" dirty="0" err="1">
                <a:solidFill>
                  <a:srgbClr val="000000"/>
                </a:solidFill>
                <a:latin typeface="微软雅黑" panose="020B0503020204020204" pitchFamily="34" charset="-122"/>
                <a:ea typeface="微软雅黑" panose="020B0503020204020204" pitchFamily="34" charset="-122"/>
              </a:rPr>
              <a:t>Softmax</a:t>
            </a:r>
            <a:r>
              <a:rPr lang="zh-CN" altLang="zh-CN" sz="2800" dirty="0">
                <a:solidFill>
                  <a:srgbClr val="000000"/>
                </a:solidFill>
                <a:latin typeface="微软雅黑" panose="020B0503020204020204" pitchFamily="34" charset="-122"/>
                <a:ea typeface="微软雅黑" panose="020B0503020204020204" pitchFamily="34" charset="-122"/>
              </a:rPr>
              <a:t>回归</a:t>
            </a:r>
          </a:p>
          <a:p>
            <a:pPr marL="914400" lvl="1" indent="-457200">
              <a:lnSpc>
                <a:spcPct val="150000"/>
              </a:lnSpc>
              <a:buFont typeface="Arial" panose="020B0604020202020204" pitchFamily="34" charset="0"/>
              <a:buChar char="•"/>
            </a:pPr>
            <a:r>
              <a:rPr lang="zh-CN" altLang="zh-CN" sz="2800" dirty="0">
                <a:solidFill>
                  <a:srgbClr val="000000"/>
                </a:solidFill>
                <a:latin typeface="微软雅黑" panose="020B0503020204020204" pitchFamily="34" charset="-122"/>
                <a:ea typeface="微软雅黑" panose="020B0503020204020204" pitchFamily="34" charset="-122"/>
              </a:rPr>
              <a:t>感知机</a:t>
            </a:r>
          </a:p>
          <a:p>
            <a:pPr marL="457200" indent="-457200">
              <a:lnSpc>
                <a:spcPct val="150000"/>
              </a:lnSpc>
              <a:buFont typeface="Wingdings" panose="05000000000000000000" pitchFamily="2" charset="2"/>
              <a:buChar char="Ø"/>
            </a:pP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032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xEl>
                                              <p:pRg st="0" end="0"/>
                                            </p:txEl>
                                          </p:spTgt>
                                        </p:tgtEl>
                                        <p:attrNameLst>
                                          <p:attrName>style.opacity</p:attrName>
                                        </p:attrNameLst>
                                      </p:cBhvr>
                                      <p:to>
                                        <p:strVal val="0.25"/>
                                      </p:to>
                                    </p:set>
                                    <p:animEffect filter="image" prLst="opacity: 0.25">
                                      <p:cBhvr rctx="IE">
                                        <p:cTn id="7" dur="indefinite"/>
                                        <p:tgtEl>
                                          <p:spTgt spid="2">
                                            <p:txEl>
                                              <p:pRg st="0" end="0"/>
                                            </p:txEl>
                                          </p:spTgt>
                                        </p:tgtEl>
                                      </p:cBhvr>
                                    </p:animEffect>
                                  </p:childTnLst>
                                </p:cTn>
                              </p:par>
                              <p:par>
                                <p:cTn id="8" presetID="9" presetClass="emph" presetSubtype="0" nodeType="withEffect">
                                  <p:stCondLst>
                                    <p:cond delay="0"/>
                                  </p:stCondLst>
                                  <p:childTnLst>
                                    <p:set>
                                      <p:cBhvr>
                                        <p:cTn id="9" dur="indefinite"/>
                                        <p:tgtEl>
                                          <p:spTgt spid="2">
                                            <p:txEl>
                                              <p:pRg st="2" end="2"/>
                                            </p:txEl>
                                          </p:spTgt>
                                        </p:tgtEl>
                                        <p:attrNameLst>
                                          <p:attrName>style.opacity</p:attrName>
                                        </p:attrNameLst>
                                      </p:cBhvr>
                                      <p:to>
                                        <p:strVal val="0.25"/>
                                      </p:to>
                                    </p:set>
                                    <p:animEffect filter="image" prLst="opacity: 0.25">
                                      <p:cBhvr rctx="IE">
                                        <p:cTn id="10" dur="indefinite"/>
                                        <p:tgtEl>
                                          <p:spTgt spid="2">
                                            <p:txEl>
                                              <p:pRg st="2" end="2"/>
                                            </p:txEl>
                                          </p:spTgt>
                                        </p:tgtEl>
                                      </p:cBhvr>
                                    </p:animEffect>
                                  </p:childTnLst>
                                </p:cTn>
                              </p:par>
                              <p:par>
                                <p:cTn id="11" presetID="9" presetClass="emph" presetSubtype="0" nodeType="withEffect">
                                  <p:stCondLst>
                                    <p:cond delay="0"/>
                                  </p:stCondLst>
                                  <p:childTnLst>
                                    <p:set>
                                      <p:cBhvr>
                                        <p:cTn id="12" dur="indefinite"/>
                                        <p:tgtEl>
                                          <p:spTgt spid="2">
                                            <p:txEl>
                                              <p:pRg st="3" end="3"/>
                                            </p:txEl>
                                          </p:spTgt>
                                        </p:tgtEl>
                                        <p:attrNameLst>
                                          <p:attrName>style.opacity</p:attrName>
                                        </p:attrNameLst>
                                      </p:cBhvr>
                                      <p:to>
                                        <p:strVal val="0.25"/>
                                      </p:to>
                                    </p:set>
                                    <p:animEffect filter="image" prLst="opacity: 0.25">
                                      <p:cBhvr rctx="IE">
                                        <p:cTn id="13" dur="indefinite"/>
                                        <p:tgtEl>
                                          <p:spTgt spid="2">
                                            <p:txEl>
                                              <p:pRg st="3" end="3"/>
                                            </p:txEl>
                                          </p:spTgt>
                                        </p:tgtEl>
                                      </p:cBhvr>
                                    </p:animEffect>
                                  </p:childTnLst>
                                </p:cTn>
                              </p:par>
                              <p:par>
                                <p:cTn id="14" presetID="9" presetClass="emph" presetSubtype="0" nodeType="withEffect">
                                  <p:stCondLst>
                                    <p:cond delay="0"/>
                                  </p:stCondLst>
                                  <p:childTnLst>
                                    <p:set>
                                      <p:cBhvr>
                                        <p:cTn id="15" dur="indefinite"/>
                                        <p:tgtEl>
                                          <p:spTgt spid="2">
                                            <p:txEl>
                                              <p:pRg st="4" end="4"/>
                                            </p:txEl>
                                          </p:spTgt>
                                        </p:tgtEl>
                                        <p:attrNameLst>
                                          <p:attrName>style.opacity</p:attrName>
                                        </p:attrNameLst>
                                      </p:cBhvr>
                                      <p:to>
                                        <p:strVal val="0.25"/>
                                      </p:to>
                                    </p:set>
                                    <p:animEffect filter="image" prLst="opacity: 0.25">
                                      <p:cBhvr rctx="IE">
                                        <p:cTn id="16" dur="indefinite"/>
                                        <p:tgtEl>
                                          <p:spTgt spid="2">
                                            <p:txEl>
                                              <p:pRg st="4" end="4"/>
                                            </p:txEl>
                                          </p:spTgt>
                                        </p:tgtEl>
                                      </p:cBhvr>
                                    </p:animEffect>
                                  </p:childTnLst>
                                </p:cTn>
                              </p:par>
                              <p:par>
                                <p:cTn id="17" presetID="9" presetClass="emph" presetSubtype="0" nodeType="withEffect">
                                  <p:stCondLst>
                                    <p:cond delay="0"/>
                                  </p:stCondLst>
                                  <p:childTnLst>
                                    <p:set>
                                      <p:cBhvr>
                                        <p:cTn id="18" dur="indefinite"/>
                                        <p:tgtEl>
                                          <p:spTgt spid="2">
                                            <p:txEl>
                                              <p:pRg st="5" end="5"/>
                                            </p:txEl>
                                          </p:spTgt>
                                        </p:tgtEl>
                                        <p:attrNameLst>
                                          <p:attrName>style.opacity</p:attrName>
                                        </p:attrNameLst>
                                      </p:cBhvr>
                                      <p:to>
                                        <p:strVal val="0.25"/>
                                      </p:to>
                                    </p:set>
                                    <p:animEffect filter="image" prLst="opacity: 0.25">
                                      <p:cBhvr rctx="IE">
                                        <p:cTn id="19" dur="indefinite"/>
                                        <p:tgtEl>
                                          <p:spTgt spid="2">
                                            <p:txEl>
                                              <p:pRg st="5" end="5"/>
                                            </p:txEl>
                                          </p:spTgt>
                                        </p:tgtEl>
                                      </p:cBhvr>
                                    </p:animEffect>
                                  </p:childTnLst>
                                </p:cTn>
                              </p:par>
                              <p:par>
                                <p:cTn id="20" presetID="9" presetClass="emph" presetSubtype="0" nodeType="withEffect">
                                  <p:stCondLst>
                                    <p:cond delay="0"/>
                                  </p:stCondLst>
                                  <p:childTnLst>
                                    <p:set>
                                      <p:cBhvr>
                                        <p:cTn id="21" dur="indefinite"/>
                                        <p:tgtEl>
                                          <p:spTgt spid="2">
                                            <p:txEl>
                                              <p:pRg st="6" end="6"/>
                                            </p:txEl>
                                          </p:spTgt>
                                        </p:tgtEl>
                                        <p:attrNameLst>
                                          <p:attrName>style.opacity</p:attrName>
                                        </p:attrNameLst>
                                      </p:cBhvr>
                                      <p:to>
                                        <p:strVal val="0.25"/>
                                      </p:to>
                                    </p:set>
                                    <p:animEffect filter="image" prLst="opacity: 0.25">
                                      <p:cBhvr rctx="IE">
                                        <p:cTn id="22" dur="indefinite"/>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8DA06E-99C5-4E24-985A-E970C2596F15}"/>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a:t>
            </a:r>
          </a:p>
        </p:txBody>
      </p:sp>
      <p:sp>
        <p:nvSpPr>
          <p:cNvPr id="3" name="内容占位符 2">
            <a:extLst>
              <a:ext uri="{FF2B5EF4-FFF2-40B4-BE49-F238E27FC236}">
                <a16:creationId xmlns:a16="http://schemas.microsoft.com/office/drawing/2014/main" id="{66C8D9DA-EDA5-484F-B765-420E05CCD6D8}"/>
              </a:ext>
            </a:extLst>
          </p:cNvPr>
          <p:cNvSpPr txBox="1">
            <a:spLocks/>
          </p:cNvSpPr>
          <p:nvPr/>
        </p:nvSpPr>
        <p:spPr bwMode="auto">
          <a:xfrm>
            <a:off x="667676" y="953873"/>
            <a:ext cx="5722107" cy="377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ts val="600"/>
              </a:spcBef>
              <a:buClrTx/>
              <a:buSzTx/>
              <a:buFont typeface="Wingdings" panose="05000000000000000000" pitchFamily="2" charset="2"/>
              <a:buChar char="Ø"/>
            </a:pPr>
            <a:r>
              <a:rPr lang="zh-CN" altLang="en-US" b="1" dirty="0">
                <a:solidFill>
                  <a:schemeClr val="tx1"/>
                </a:solidFill>
                <a:latin typeface="微软雅黑" panose="020B0503020204020204" pitchFamily="34" charset="-122"/>
                <a:ea typeface="微软雅黑" panose="020B0503020204020204" pitchFamily="34" charset="-122"/>
                <a:cs typeface="+mn-cs"/>
              </a:rPr>
              <a:t>线性代数</a:t>
            </a:r>
            <a:endParaRPr lang="en-US" altLang="zh-CN" b="1" dirty="0">
              <a:solidFill>
                <a:schemeClr val="tx1"/>
              </a:solidFill>
              <a:latin typeface="微软雅黑" panose="020B0503020204020204" pitchFamily="34" charset="-122"/>
              <a:ea typeface="微软雅黑" panose="020B0503020204020204" pitchFamily="34" charset="-122"/>
              <a:cs typeface="+mn-cs"/>
            </a:endParaRPr>
          </a:p>
          <a:p>
            <a:pPr marL="754856" lvl="2" indent="-342900">
              <a:lnSpc>
                <a:spcPct val="150000"/>
              </a:lnSpc>
              <a:spcBef>
                <a:spcPct val="0"/>
              </a:spcBef>
              <a:buClrTx/>
              <a:buSzTx/>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向量、矩阵、矩阵运算</a:t>
            </a:r>
          </a:p>
          <a:p>
            <a:pPr>
              <a:lnSpc>
                <a:spcPct val="150000"/>
              </a:lnSpc>
              <a:spcBef>
                <a:spcPct val="0"/>
              </a:spcBef>
              <a:buClrTx/>
              <a:buSzTx/>
              <a:buFont typeface="Wingdings" panose="05000000000000000000" pitchFamily="2" charset="2"/>
              <a:buChar char="Ø"/>
            </a:pPr>
            <a:r>
              <a:rPr lang="zh-CN" altLang="en-US" b="1" dirty="0">
                <a:solidFill>
                  <a:schemeClr val="tx1"/>
                </a:solidFill>
                <a:latin typeface="微软雅黑" panose="020B0503020204020204" pitchFamily="34" charset="-122"/>
                <a:ea typeface="微软雅黑" panose="020B0503020204020204" pitchFamily="34" charset="-122"/>
                <a:cs typeface="+mn-cs"/>
              </a:rPr>
              <a:t>微积分基础</a:t>
            </a:r>
            <a:endParaRPr lang="en-US" altLang="zh-CN" b="1" dirty="0">
              <a:solidFill>
                <a:schemeClr val="tx1"/>
              </a:solidFill>
              <a:latin typeface="微软雅黑" panose="020B0503020204020204" pitchFamily="34" charset="-122"/>
              <a:ea typeface="微软雅黑" panose="020B0503020204020204" pitchFamily="34" charset="-122"/>
              <a:cs typeface="+mn-cs"/>
            </a:endParaRPr>
          </a:p>
          <a:p>
            <a:pPr marL="754856" lvl="2" indent="-342900">
              <a:lnSpc>
                <a:spcPct val="150000"/>
              </a:lnSpc>
              <a:spcBef>
                <a:spcPct val="0"/>
              </a:spcBef>
              <a:buClrTx/>
              <a:buSzTx/>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cs typeface="+mn-cs"/>
              </a:rPr>
              <a:t>泰勒公式、导数、梯度</a:t>
            </a:r>
            <a:endParaRPr lang="en-US" altLang="zh-CN" b="1" dirty="0">
              <a:solidFill>
                <a:schemeClr val="tx1"/>
              </a:solidFill>
              <a:latin typeface="微软雅黑" panose="020B0503020204020204" pitchFamily="34" charset="-122"/>
              <a:ea typeface="微软雅黑" panose="020B0503020204020204" pitchFamily="34" charset="-122"/>
              <a:cs typeface="+mn-cs"/>
            </a:endParaRPr>
          </a:p>
          <a:p>
            <a:pPr>
              <a:lnSpc>
                <a:spcPct val="150000"/>
              </a:lnSpc>
              <a:spcBef>
                <a:spcPts val="600"/>
              </a:spcBef>
              <a:buClrTx/>
              <a:buSzTx/>
              <a:buFont typeface="Wingdings" panose="05000000000000000000" pitchFamily="2" charset="2"/>
              <a:buChar char="Ø"/>
            </a:pPr>
            <a:r>
              <a:rPr lang="zh-CN" altLang="en-US" b="1" dirty="0">
                <a:solidFill>
                  <a:schemeClr val="tx1"/>
                </a:solidFill>
                <a:latin typeface="微软雅黑" panose="020B0503020204020204" pitchFamily="34" charset="-122"/>
                <a:ea typeface="微软雅黑" panose="020B0503020204020204" pitchFamily="34" charset="-122"/>
                <a:cs typeface="+mn-cs"/>
              </a:rPr>
              <a:t>概率与统计基础</a:t>
            </a:r>
            <a:endParaRPr lang="en-US" altLang="zh-CN" b="1" dirty="0">
              <a:solidFill>
                <a:schemeClr val="tx1"/>
              </a:solidFill>
              <a:latin typeface="微软雅黑" panose="020B0503020204020204" pitchFamily="34" charset="-122"/>
              <a:ea typeface="微软雅黑" panose="020B0503020204020204" pitchFamily="34" charset="-122"/>
              <a:cs typeface="+mn-cs"/>
            </a:endParaRPr>
          </a:p>
          <a:p>
            <a:pPr marL="754856" lvl="2" indent="-342900">
              <a:lnSpc>
                <a:spcPct val="150000"/>
              </a:lnSpc>
              <a:spcBef>
                <a:spcPct val="0"/>
              </a:spcBef>
              <a:buClrTx/>
              <a:buSzTx/>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rPr>
              <a:t>概率公式、常见分布、统计量</a:t>
            </a:r>
            <a:endParaRPr lang="en-US" altLang="zh-CN" b="1" dirty="0">
              <a:solidFill>
                <a:schemeClr val="tx1"/>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36694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213D26-4568-4829-BF0E-3E9E3995CCB2}"/>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线性代数</a:t>
            </a:r>
          </a:p>
        </p:txBody>
      </p:sp>
      <p:sp>
        <p:nvSpPr>
          <p:cNvPr id="3" name="内容占位符 2">
            <a:extLst>
              <a:ext uri="{FF2B5EF4-FFF2-40B4-BE49-F238E27FC236}">
                <a16:creationId xmlns:a16="http://schemas.microsoft.com/office/drawing/2014/main" id="{1750DBDC-E7A4-4535-BF97-BF65A7367273}"/>
              </a:ext>
            </a:extLst>
          </p:cNvPr>
          <p:cNvSpPr txBox="1">
            <a:spLocks/>
          </p:cNvSpPr>
          <p:nvPr/>
        </p:nvSpPr>
        <p:spPr bwMode="auto">
          <a:xfrm>
            <a:off x="667676" y="953873"/>
            <a:ext cx="10914724" cy="529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基本概念</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ct val="0"/>
              </a:spcBef>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标量（</a:t>
            </a:r>
            <a:r>
              <a:rPr lang="en-US" altLang="zh-CN" sz="2000" dirty="0">
                <a:solidFill>
                  <a:schemeClr val="tx1"/>
                </a:solidFill>
                <a:latin typeface="微软雅黑" panose="020B0503020204020204" pitchFamily="34" charset="-122"/>
                <a:ea typeface="微软雅黑" panose="020B0503020204020204" pitchFamily="34" charset="-122"/>
              </a:rPr>
              <a:t>scalar</a:t>
            </a:r>
            <a:r>
              <a:rPr lang="zh-CN" altLang="en-US" sz="2000" dirty="0">
                <a:solidFill>
                  <a:schemeClr val="tx1"/>
                </a:solidFill>
                <a:latin typeface="微软雅黑" panose="020B0503020204020204" pitchFamily="34" charset="-122"/>
                <a:ea typeface="微软雅黑" panose="020B0503020204020204" pitchFamily="34" charset="-122"/>
              </a:rPr>
              <a:t>） ：一个标量就是一个单独的数</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0"/>
              </a:spcBef>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向量（</a:t>
            </a:r>
            <a:r>
              <a:rPr lang="en-US" altLang="zh-CN" sz="2000" dirty="0">
                <a:solidFill>
                  <a:schemeClr val="tx1"/>
                </a:solidFill>
                <a:latin typeface="微软雅黑" panose="020B0503020204020204" pitchFamily="34" charset="-122"/>
                <a:ea typeface="微软雅黑" panose="020B0503020204020204" pitchFamily="34" charset="-122"/>
              </a:rPr>
              <a:t>vector</a:t>
            </a:r>
            <a:r>
              <a:rPr lang="zh-CN" altLang="en-US" sz="2000" dirty="0">
                <a:solidFill>
                  <a:schemeClr val="tx1"/>
                </a:solidFill>
                <a:latin typeface="微软雅黑" panose="020B0503020204020204" pitchFamily="34" charset="-122"/>
                <a:ea typeface="微软雅黑" panose="020B0503020204020204" pitchFamily="34" charset="-122"/>
              </a:rPr>
              <a:t>） ：一个向量是一列数</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0"/>
              </a:spcBef>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矩阵（</a:t>
            </a:r>
            <a:r>
              <a:rPr lang="en-US" altLang="zh-CN" sz="2000" dirty="0">
                <a:solidFill>
                  <a:schemeClr val="tx1"/>
                </a:solidFill>
                <a:latin typeface="微软雅黑" panose="020B0503020204020204" pitchFamily="34" charset="-122"/>
                <a:ea typeface="微软雅黑" panose="020B0503020204020204" pitchFamily="34" charset="-122"/>
              </a:rPr>
              <a:t>matrix</a:t>
            </a:r>
            <a:r>
              <a:rPr lang="zh-CN" altLang="en-US" sz="2000" dirty="0">
                <a:solidFill>
                  <a:schemeClr val="tx1"/>
                </a:solidFill>
                <a:latin typeface="微软雅黑" panose="020B0503020204020204" pitchFamily="34" charset="-122"/>
                <a:ea typeface="微软雅黑" panose="020B0503020204020204" pitchFamily="34" charset="-122"/>
              </a:rPr>
              <a:t>） ：矩阵是一个二维数组，其中的每一个元素被两个索引（而非一个）所确定</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0"/>
              </a:spcBef>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张量（</a:t>
            </a:r>
            <a:r>
              <a:rPr lang="en-US" altLang="zh-CN" sz="2000" dirty="0">
                <a:solidFill>
                  <a:schemeClr val="tx1"/>
                </a:solidFill>
                <a:latin typeface="微软雅黑" panose="020B0503020204020204" pitchFamily="34" charset="-122"/>
                <a:ea typeface="微软雅黑" panose="020B0503020204020204" pitchFamily="34" charset="-122"/>
              </a:rPr>
              <a:t>tensor</a:t>
            </a:r>
            <a:r>
              <a:rPr lang="zh-CN" altLang="en-US" sz="2000" dirty="0">
                <a:solidFill>
                  <a:schemeClr val="tx1"/>
                </a:solidFill>
                <a:latin typeface="微软雅黑" panose="020B0503020204020204" pitchFamily="34" charset="-122"/>
                <a:ea typeface="微软雅黑" panose="020B0503020204020204" pitchFamily="34" charset="-122"/>
              </a:rPr>
              <a:t>） ：在某些情况下，我们会讨论坐标超过两维的数组。</a:t>
            </a:r>
            <a:endParaRPr lang="en-US" altLang="zh-CN" sz="2000" dirty="0">
              <a:solidFill>
                <a:schemeClr val="tx1"/>
              </a:solidFill>
              <a:latin typeface="微软雅黑" panose="020B0503020204020204" pitchFamily="34" charset="-122"/>
              <a:ea typeface="微软雅黑" panose="020B0503020204020204" pitchFamily="34" charset="-122"/>
            </a:endParaRPr>
          </a:p>
          <a:p>
            <a:pPr marL="204788" lvl="1">
              <a:lnSpc>
                <a:spcPct val="150000"/>
              </a:lnSpc>
              <a:spcBef>
                <a:spcPct val="0"/>
              </a:spcBef>
              <a:buClrTx/>
              <a:buSzTx/>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rPr>
              <a:t>矩阵运算</a:t>
            </a:r>
            <a:endParaRPr lang="en-US" altLang="zh-CN" b="1" dirty="0">
              <a:solidFill>
                <a:schemeClr val="tx1"/>
              </a:solidFill>
              <a:latin typeface="微软雅黑" panose="020B0503020204020204" pitchFamily="34" charset="-122"/>
              <a:ea typeface="微软雅黑" panose="020B0503020204020204" pitchFamily="34" charset="-122"/>
            </a:endParaRPr>
          </a:p>
          <a:p>
            <a:pPr marL="410766" lvl="2">
              <a:lnSpc>
                <a:spcPct val="150000"/>
              </a:lnSpc>
              <a:spcBef>
                <a:spcPct val="0"/>
              </a:spcBef>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转置</a:t>
            </a:r>
            <a:endParaRPr lang="en-US" altLang="zh-CN" sz="2000" dirty="0">
              <a:solidFill>
                <a:schemeClr val="tx1"/>
              </a:solidFill>
              <a:latin typeface="微软雅黑" panose="020B0503020204020204" pitchFamily="34" charset="-122"/>
              <a:ea typeface="微软雅黑" panose="020B0503020204020204" pitchFamily="34" charset="-122"/>
            </a:endParaRPr>
          </a:p>
          <a:p>
            <a:pPr marL="410766" lvl="2">
              <a:lnSpc>
                <a:spcPct val="150000"/>
              </a:lnSpc>
              <a:spcBef>
                <a:spcPct val="0"/>
              </a:spcBef>
              <a:buClrTx/>
              <a:buSzTx/>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矩阵加法</a:t>
            </a:r>
            <a:endParaRPr lang="en-US" altLang="zh-CN" sz="2000" dirty="0">
              <a:solidFill>
                <a:schemeClr val="tx1"/>
              </a:solidFill>
              <a:latin typeface="微软雅黑" panose="020B0503020204020204" pitchFamily="34" charset="-122"/>
              <a:ea typeface="微软雅黑" panose="020B0503020204020204" pitchFamily="34" charset="-122"/>
            </a:endParaRPr>
          </a:p>
          <a:p>
            <a:pPr marL="410766" lvl="2">
              <a:lnSpc>
                <a:spcPct val="150000"/>
              </a:lnSpc>
              <a:spcBef>
                <a:spcPct val="0"/>
              </a:spcBef>
              <a:buClrTx/>
              <a:buSzTx/>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矩阵乘法</a:t>
            </a:r>
            <a:endParaRPr lang="en-US" altLang="zh-CN" sz="2000" dirty="0">
              <a:latin typeface="微软雅黑" panose="020B0503020204020204" pitchFamily="34" charset="-122"/>
              <a:ea typeface="微软雅黑" panose="020B0503020204020204" pitchFamily="34" charset="-122"/>
            </a:endParaRPr>
          </a:p>
          <a:p>
            <a:pPr marL="410766" lvl="2">
              <a:lnSpc>
                <a:spcPct val="150000"/>
              </a:lnSpc>
              <a:spcBef>
                <a:spcPct val="0"/>
              </a:spcBef>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逆矩阵运算</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0"/>
              </a:spcBef>
              <a:buClrTx/>
              <a:buSzTx/>
              <a:buFont typeface="Arial" panose="020B0604020202020204" pitchFamily="34" charset="0"/>
              <a:buChar char="•"/>
            </a:pP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4B1D64B-33CC-4C4A-8112-7EEA205455F8}"/>
              </a:ext>
            </a:extLst>
          </p:cNvPr>
          <p:cNvPicPr>
            <a:picLocks noChangeAspect="1"/>
          </p:cNvPicPr>
          <p:nvPr/>
        </p:nvPicPr>
        <p:blipFill>
          <a:blip r:embed="rId3"/>
          <a:stretch>
            <a:fillRect/>
          </a:stretch>
        </p:blipFill>
        <p:spPr>
          <a:xfrm>
            <a:off x="5516939" y="3642702"/>
            <a:ext cx="4775513" cy="2298091"/>
          </a:xfrm>
          <a:prstGeom prst="rect">
            <a:avLst/>
          </a:prstGeom>
          <a:ln>
            <a:solidFill>
              <a:schemeClr val="accent1"/>
            </a:solidFill>
          </a:ln>
        </p:spPr>
      </p:pic>
      <p:cxnSp>
        <p:nvCxnSpPr>
          <p:cNvPr id="6" name="直接箭头连接符 5">
            <a:extLst>
              <a:ext uri="{FF2B5EF4-FFF2-40B4-BE49-F238E27FC236}">
                <a16:creationId xmlns:a16="http://schemas.microsoft.com/office/drawing/2014/main" id="{72D77AE0-650A-470C-8C1B-9E7068B94172}"/>
              </a:ext>
            </a:extLst>
          </p:cNvPr>
          <p:cNvCxnSpPr/>
          <p:nvPr/>
        </p:nvCxnSpPr>
        <p:spPr>
          <a:xfrm>
            <a:off x="2394857" y="5125195"/>
            <a:ext cx="29696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ED7E42F-112D-4E0A-8153-973954C80C41}"/>
              </a:ext>
            </a:extLst>
          </p:cNvPr>
          <p:cNvPicPr>
            <a:picLocks noChangeAspect="1"/>
          </p:cNvPicPr>
          <p:nvPr/>
        </p:nvPicPr>
        <p:blipFill>
          <a:blip r:embed="rId4"/>
          <a:stretch>
            <a:fillRect/>
          </a:stretch>
        </p:blipFill>
        <p:spPr>
          <a:xfrm>
            <a:off x="2708123" y="4325095"/>
            <a:ext cx="2343150" cy="800100"/>
          </a:xfrm>
          <a:prstGeom prst="rect">
            <a:avLst/>
          </a:prstGeom>
        </p:spPr>
      </p:pic>
    </p:spTree>
    <p:extLst>
      <p:ext uri="{BB962C8B-B14F-4D97-AF65-F5344CB8AC3E}">
        <p14:creationId xmlns:p14="http://schemas.microsoft.com/office/powerpoint/2010/main" val="89205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1000"/>
                                        <p:tgtEl>
                                          <p:spTgt spid="3">
                                            <p:txEl>
                                              <p:pRg st="6" end="6"/>
                                            </p:txEl>
                                          </p:spTgt>
                                        </p:tgtEl>
                                      </p:cBhvr>
                                    </p:animEffect>
                                    <p:anim calcmode="lin" valueType="num">
                                      <p:cBhvr>
                                        <p:cTn id="1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1000"/>
                                        <p:tgtEl>
                                          <p:spTgt spid="3">
                                            <p:txEl>
                                              <p:pRg st="7" end="7"/>
                                            </p:txEl>
                                          </p:spTgt>
                                        </p:tgtEl>
                                      </p:cBhvr>
                                    </p:animEffect>
                                    <p:anim calcmode="lin" valueType="num">
                                      <p:cBhvr>
                                        <p:cTn id="1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1000"/>
                                        <p:tgtEl>
                                          <p:spTgt spid="3">
                                            <p:txEl>
                                              <p:pRg st="8" end="8"/>
                                            </p:txEl>
                                          </p:spTgt>
                                        </p:tgtEl>
                                      </p:cBhvr>
                                    </p:animEffect>
                                    <p:anim calcmode="lin" valueType="num">
                                      <p:cBhvr>
                                        <p:cTn id="2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1000"/>
                                        <p:tgtEl>
                                          <p:spTgt spid="3">
                                            <p:txEl>
                                              <p:pRg st="9" end="9"/>
                                            </p:txEl>
                                          </p:spTgt>
                                        </p:tgtEl>
                                      </p:cBhvr>
                                    </p:animEffect>
                                    <p:anim calcmode="lin" valueType="num">
                                      <p:cBhvr>
                                        <p:cTn id="2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213D26-4568-4829-BF0E-3E9E3995CCB2}"/>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线性代数</a:t>
            </a:r>
          </a:p>
        </p:txBody>
      </p:sp>
      <p:sp>
        <p:nvSpPr>
          <p:cNvPr id="3" name="内容占位符 2">
            <a:extLst>
              <a:ext uri="{FF2B5EF4-FFF2-40B4-BE49-F238E27FC236}">
                <a16:creationId xmlns:a16="http://schemas.microsoft.com/office/drawing/2014/main" id="{4F96764B-5182-46F8-92CC-E85CC7777A5A}"/>
              </a:ext>
            </a:extLst>
          </p:cNvPr>
          <p:cNvSpPr txBox="1">
            <a:spLocks/>
          </p:cNvSpPr>
          <p:nvPr/>
        </p:nvSpPr>
        <p:spPr bwMode="auto">
          <a:xfrm>
            <a:off x="777846" y="1025970"/>
            <a:ext cx="2368125" cy="9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范数</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ct val="0"/>
              </a:spcBef>
              <a:buClrTx/>
              <a:buSzTx/>
              <a:buFont typeface="Arial" panose="020B0604020202020204" pitchFamily="34" charset="0"/>
              <a:buChar char="•"/>
            </a:pP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C6DA58C-9769-4614-8E64-E8E9C2B40762}"/>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073603" y="1859407"/>
            <a:ext cx="5648362" cy="3139186"/>
          </a:xfrm>
          <a:prstGeom prst="rect">
            <a:avLst/>
          </a:prstGeom>
        </p:spPr>
      </p:pic>
      <p:pic>
        <p:nvPicPr>
          <p:cNvPr id="5" name="图片 4">
            <a:extLst>
              <a:ext uri="{FF2B5EF4-FFF2-40B4-BE49-F238E27FC236}">
                <a16:creationId xmlns:a16="http://schemas.microsoft.com/office/drawing/2014/main" id="{13477016-DC30-41D9-BC3E-7F57AAA736BE}"/>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073603" y="5212549"/>
            <a:ext cx="5702674" cy="1107948"/>
          </a:xfrm>
          <a:prstGeom prst="rect">
            <a:avLst/>
          </a:prstGeom>
        </p:spPr>
      </p:pic>
      <p:sp>
        <p:nvSpPr>
          <p:cNvPr id="7" name="箭头: 右 6">
            <a:extLst>
              <a:ext uri="{FF2B5EF4-FFF2-40B4-BE49-F238E27FC236}">
                <a16:creationId xmlns:a16="http://schemas.microsoft.com/office/drawing/2014/main" id="{9159F8F2-50BE-4FB9-9C21-BC45C7934F04}"/>
              </a:ext>
            </a:extLst>
          </p:cNvPr>
          <p:cNvSpPr/>
          <p:nvPr/>
        </p:nvSpPr>
        <p:spPr>
          <a:xfrm>
            <a:off x="7017722" y="3679371"/>
            <a:ext cx="460764" cy="435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2">
            <a:extLst>
              <a:ext uri="{FF2B5EF4-FFF2-40B4-BE49-F238E27FC236}">
                <a16:creationId xmlns:a16="http://schemas.microsoft.com/office/drawing/2014/main" id="{F47D5463-3013-49DA-9E1A-AA6880EFDA45}"/>
              </a:ext>
            </a:extLst>
          </p:cNvPr>
          <p:cNvSpPr txBox="1">
            <a:spLocks/>
          </p:cNvSpPr>
          <p:nvPr/>
        </p:nvSpPr>
        <p:spPr bwMode="auto">
          <a:xfrm>
            <a:off x="7248104" y="2594207"/>
            <a:ext cx="4738849" cy="1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矩阵的范数，常用的</a:t>
            </a:r>
            <a:r>
              <a:rPr lang="en-US" altLang="zh-CN" sz="2400" b="1" i="1" dirty="0">
                <a:solidFill>
                  <a:schemeClr val="tx1"/>
                </a:solidFill>
                <a:latin typeface="微软雅黑" panose="020B0503020204020204" pitchFamily="34" charset="-122"/>
                <a:ea typeface="微软雅黑" panose="020B0503020204020204" pitchFamily="34" charset="-122"/>
                <a:cs typeface="+mn-cs"/>
              </a:rPr>
              <a:t>ℓ</a:t>
            </a:r>
            <a:r>
              <a:rPr lang="en-US" altLang="zh-CN" sz="2400" b="1"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 </a:t>
            </a:r>
            <a:r>
              <a:rPr lang="zh-CN" altLang="en-US" sz="2400" b="1" dirty="0">
                <a:solidFill>
                  <a:schemeClr val="tx1"/>
                </a:solidFill>
                <a:latin typeface="微软雅黑" panose="020B0503020204020204" pitchFamily="34" charset="-122"/>
                <a:ea typeface="微软雅黑" panose="020B0503020204020204" pitchFamily="34" charset="-122"/>
                <a:cs typeface="+mn-cs"/>
              </a:rPr>
              <a:t>范数定义</a:t>
            </a:r>
            <a:endParaRPr lang="en-US" altLang="zh-CN" sz="2000" dirty="0">
              <a:solidFill>
                <a:schemeClr val="tx1"/>
              </a:solidFill>
              <a:latin typeface="微软雅黑" panose="020B0503020204020204" pitchFamily="34" charset="-122"/>
              <a:ea typeface="微软雅黑" panose="020B0503020204020204" pitchFamily="34" charset="-122"/>
              <a:cs typeface="+mn-cs"/>
            </a:endParaRPr>
          </a:p>
        </p:txBody>
      </p:sp>
      <p:sp>
        <p:nvSpPr>
          <p:cNvPr id="10" name="内容占位符 2">
            <a:extLst>
              <a:ext uri="{FF2B5EF4-FFF2-40B4-BE49-F238E27FC236}">
                <a16:creationId xmlns:a16="http://schemas.microsoft.com/office/drawing/2014/main" id="{EE69FF68-4EE5-41FE-ACFA-1BAFE9D6D4F3}"/>
              </a:ext>
            </a:extLst>
          </p:cNvPr>
          <p:cNvSpPr txBox="1">
            <a:spLocks/>
          </p:cNvSpPr>
          <p:nvPr/>
        </p:nvSpPr>
        <p:spPr bwMode="auto">
          <a:xfrm>
            <a:off x="7453151" y="4336425"/>
            <a:ext cx="4738849" cy="1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矩阵的</a:t>
            </a:r>
            <a:r>
              <a:rPr lang="en-US" altLang="zh-CN" sz="2400" b="1" dirty="0">
                <a:solidFill>
                  <a:schemeClr val="tx1"/>
                </a:solidFill>
                <a:latin typeface="微软雅黑" panose="020B0503020204020204" pitchFamily="34" charset="-122"/>
                <a:ea typeface="微软雅黑" panose="020B0503020204020204" pitchFamily="34" charset="-122"/>
                <a:cs typeface="+mn-cs"/>
              </a:rPr>
              <a:t>F</a:t>
            </a:r>
            <a:r>
              <a:rPr lang="zh-CN" altLang="en-US" sz="2400" b="1" dirty="0">
                <a:solidFill>
                  <a:schemeClr val="tx1"/>
                </a:solidFill>
                <a:latin typeface="微软雅黑" panose="020B0503020204020204" pitchFamily="34" charset="-122"/>
                <a:ea typeface="微软雅黑" panose="020B0503020204020204" pitchFamily="34" charset="-122"/>
                <a:cs typeface="+mn-cs"/>
              </a:rPr>
              <a:t>范数：</a:t>
            </a:r>
            <a:endParaRPr lang="en-US" altLang="zh-CN" sz="2000" dirty="0">
              <a:solidFill>
                <a:schemeClr val="tx1"/>
              </a:solidFill>
              <a:latin typeface="微软雅黑" panose="020B0503020204020204" pitchFamily="34" charset="-122"/>
              <a:ea typeface="微软雅黑" panose="020B0503020204020204" pitchFamily="34" charset="-122"/>
              <a:cs typeface="+mn-cs"/>
            </a:endParaRPr>
          </a:p>
        </p:txBody>
      </p:sp>
      <p:grpSp>
        <p:nvGrpSpPr>
          <p:cNvPr id="12" name="组合 11">
            <a:extLst>
              <a:ext uri="{FF2B5EF4-FFF2-40B4-BE49-F238E27FC236}">
                <a16:creationId xmlns:a16="http://schemas.microsoft.com/office/drawing/2014/main" id="{799B8B54-919D-4212-B159-B64C1238FECF}"/>
              </a:ext>
            </a:extLst>
          </p:cNvPr>
          <p:cNvGrpSpPr/>
          <p:nvPr/>
        </p:nvGrpSpPr>
        <p:grpSpPr>
          <a:xfrm>
            <a:off x="7756072" y="3309256"/>
            <a:ext cx="3740540" cy="3011241"/>
            <a:chOff x="7756072" y="3309256"/>
            <a:chExt cx="3740540" cy="3011241"/>
          </a:xfrm>
        </p:grpSpPr>
        <p:pic>
          <p:nvPicPr>
            <p:cNvPr id="6" name="图片 5">
              <a:extLst>
                <a:ext uri="{FF2B5EF4-FFF2-40B4-BE49-F238E27FC236}">
                  <a16:creationId xmlns:a16="http://schemas.microsoft.com/office/drawing/2014/main" id="{AC629926-012A-46CD-823C-95998A07E38B}"/>
                </a:ext>
              </a:extLst>
            </p:cNvPr>
            <p:cNvPicPr>
              <a:picLocks noChangeAspect="1"/>
            </p:cNvPicPr>
            <p:nvPr/>
          </p:nvPicPr>
          <p:blipFill rotWithShape="1">
            <a:blip r:embed="rId7"/>
            <a:srcRect l="28433" t="30087" r="13105"/>
            <a:stretch/>
          </p:blipFill>
          <p:spPr>
            <a:xfrm>
              <a:off x="7881258" y="3309256"/>
              <a:ext cx="3615354" cy="1121229"/>
            </a:xfrm>
            <a:prstGeom prst="rect">
              <a:avLst/>
            </a:prstGeom>
          </p:spPr>
        </p:pic>
        <p:pic>
          <p:nvPicPr>
            <p:cNvPr id="11" name="图片 10">
              <a:extLst>
                <a:ext uri="{FF2B5EF4-FFF2-40B4-BE49-F238E27FC236}">
                  <a16:creationId xmlns:a16="http://schemas.microsoft.com/office/drawing/2014/main" id="{A1711CE7-0C84-46FF-B709-629FAC5FCCFC}"/>
                </a:ext>
              </a:extLst>
            </p:cNvPr>
            <p:cNvPicPr>
              <a:picLocks noChangeAspect="1"/>
            </p:cNvPicPr>
            <p:nvPr/>
          </p:nvPicPr>
          <p:blipFill>
            <a:blip r:embed="rId8"/>
            <a:stretch>
              <a:fillRect/>
            </a:stretch>
          </p:blipFill>
          <p:spPr>
            <a:xfrm>
              <a:off x="7756072" y="4853647"/>
              <a:ext cx="3362325" cy="1466850"/>
            </a:xfrm>
            <a:prstGeom prst="rect">
              <a:avLst/>
            </a:prstGeom>
          </p:spPr>
        </p:pic>
      </p:grpSp>
    </p:spTree>
    <p:extLst>
      <p:ext uri="{BB962C8B-B14F-4D97-AF65-F5344CB8AC3E}">
        <p14:creationId xmlns:p14="http://schemas.microsoft.com/office/powerpoint/2010/main" val="1917950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213D26-4568-4829-BF0E-3E9E3995CCB2}"/>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微积分</a:t>
            </a:r>
          </a:p>
        </p:txBody>
      </p:sp>
      <p:sp>
        <p:nvSpPr>
          <p:cNvPr id="3" name="内容占位符 2">
            <a:extLst>
              <a:ext uri="{FF2B5EF4-FFF2-40B4-BE49-F238E27FC236}">
                <a16:creationId xmlns:a16="http://schemas.microsoft.com/office/drawing/2014/main" id="{71F8A426-3FB0-449E-87DD-7C9C703CE019}"/>
              </a:ext>
            </a:extLst>
          </p:cNvPr>
          <p:cNvSpPr txBox="1">
            <a:spLocks/>
          </p:cNvSpPr>
          <p:nvPr/>
        </p:nvSpPr>
        <p:spPr bwMode="auto">
          <a:xfrm>
            <a:off x="667676" y="953874"/>
            <a:ext cx="5722107" cy="1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导数</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ct val="0"/>
              </a:spcBef>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曲线的斜率，反应曲线变化的快慢</a:t>
            </a:r>
          </a:p>
        </p:txBody>
      </p:sp>
      <p:pic>
        <p:nvPicPr>
          <p:cNvPr id="5" name="图片 4">
            <a:extLst>
              <a:ext uri="{FF2B5EF4-FFF2-40B4-BE49-F238E27FC236}">
                <a16:creationId xmlns:a16="http://schemas.microsoft.com/office/drawing/2014/main" id="{69650076-97D6-4587-8063-FE4F3CEC3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45" y="2215564"/>
            <a:ext cx="4512611" cy="4344141"/>
          </a:xfrm>
          <a:prstGeom prst="rect">
            <a:avLst/>
          </a:prstGeom>
        </p:spPr>
      </p:pic>
      <p:pic>
        <p:nvPicPr>
          <p:cNvPr id="6" name="图片 5">
            <a:extLst>
              <a:ext uri="{FF2B5EF4-FFF2-40B4-BE49-F238E27FC236}">
                <a16:creationId xmlns:a16="http://schemas.microsoft.com/office/drawing/2014/main" id="{D95D45AE-CE68-45E1-A60C-5C84D9C9708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04295" y="2132411"/>
            <a:ext cx="3141946" cy="706725"/>
          </a:xfrm>
          <a:prstGeom prst="rect">
            <a:avLst/>
          </a:prstGeom>
          <a:ln>
            <a:solidFill>
              <a:srgbClr val="0000FF"/>
            </a:solidFill>
            <a:prstDash val="dash"/>
          </a:ln>
        </p:spPr>
      </p:pic>
      <p:sp>
        <p:nvSpPr>
          <p:cNvPr id="7" name="内容占位符 2">
            <a:extLst>
              <a:ext uri="{FF2B5EF4-FFF2-40B4-BE49-F238E27FC236}">
                <a16:creationId xmlns:a16="http://schemas.microsoft.com/office/drawing/2014/main" id="{39356DA1-41B4-4CF4-9C15-687D924E042D}"/>
              </a:ext>
            </a:extLst>
          </p:cNvPr>
          <p:cNvSpPr txBox="1">
            <a:spLocks/>
          </p:cNvSpPr>
          <p:nvPr/>
        </p:nvSpPr>
        <p:spPr bwMode="auto">
          <a:xfrm>
            <a:off x="5989618" y="926981"/>
            <a:ext cx="5722107" cy="1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常见函数的导数</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565CB789-0A30-4AE6-A6C9-547F4AA28283}"/>
              </a:ext>
            </a:extLst>
          </p:cNvPr>
          <p:cNvPicPr>
            <a:picLocks noChangeAspect="1"/>
          </p:cNvPicPr>
          <p:nvPr/>
        </p:nvPicPr>
        <p:blipFill rotWithShape="1">
          <a:blip r:embed="rId4"/>
          <a:srcRect t="2466"/>
          <a:stretch/>
        </p:blipFill>
        <p:spPr>
          <a:xfrm>
            <a:off x="6096000" y="1559067"/>
            <a:ext cx="5219700" cy="2341115"/>
          </a:xfrm>
          <a:prstGeom prst="rect">
            <a:avLst/>
          </a:prstGeom>
        </p:spPr>
      </p:pic>
      <p:sp>
        <p:nvSpPr>
          <p:cNvPr id="9" name="内容占位符 2">
            <a:extLst>
              <a:ext uri="{FF2B5EF4-FFF2-40B4-BE49-F238E27FC236}">
                <a16:creationId xmlns:a16="http://schemas.microsoft.com/office/drawing/2014/main" id="{9F7AF5E5-BF07-4E53-982D-BED5825C2A2B}"/>
              </a:ext>
            </a:extLst>
          </p:cNvPr>
          <p:cNvSpPr txBox="1">
            <a:spLocks/>
          </p:cNvSpPr>
          <p:nvPr/>
        </p:nvSpPr>
        <p:spPr bwMode="auto">
          <a:xfrm>
            <a:off x="5989617" y="4054576"/>
            <a:ext cx="5722107" cy="1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高阶导数、偏导数</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ct val="0"/>
              </a:spcBef>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cs typeface="+mn-cs"/>
              </a:rPr>
              <a:t>高阶导数：导数的继续求导</a:t>
            </a:r>
            <a:endParaRPr lang="en-US" altLang="zh-CN" sz="2000"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ct val="0"/>
              </a:spcBef>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偏导数：关于其中一个变量的导数， 而保持其他变量固定</a:t>
            </a:r>
            <a:endParaRPr lang="en-US" altLang="zh-CN" sz="2000" dirty="0">
              <a:solidFill>
                <a:schemeClr val="tx1"/>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4670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213D26-4568-4829-BF0E-3E9E3995CCB2}"/>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微积分</a:t>
            </a:r>
          </a:p>
        </p:txBody>
      </p:sp>
      <p:sp>
        <p:nvSpPr>
          <p:cNvPr id="3" name="内容占位符 2">
            <a:extLst>
              <a:ext uri="{FF2B5EF4-FFF2-40B4-BE49-F238E27FC236}">
                <a16:creationId xmlns:a16="http://schemas.microsoft.com/office/drawing/2014/main" id="{36A55711-B2A7-4AD9-A680-06FBA35A741B}"/>
              </a:ext>
            </a:extLst>
          </p:cNvPr>
          <p:cNvSpPr txBox="1">
            <a:spLocks/>
          </p:cNvSpPr>
          <p:nvPr/>
        </p:nvSpPr>
        <p:spPr bwMode="auto">
          <a:xfrm>
            <a:off x="667676" y="953874"/>
            <a:ext cx="10599038" cy="1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泰勒公式</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ct val="0"/>
              </a:spcBef>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一个函数 </a:t>
            </a:r>
            <a:r>
              <a:rPr lang="en-US" altLang="zh-CN"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tx1"/>
                </a:solidFill>
                <a:latin typeface="微软雅黑" panose="020B0503020204020204" pitchFamily="34" charset="-122"/>
                <a:ea typeface="微软雅黑" panose="020B0503020204020204" pitchFamily="34" charset="-122"/>
              </a:rPr>
              <a:t>在已知某一点的各阶导数值的情况之下， 可以用这些导数值做系数构建一个多项式来近似函数在这一点的邻域中的值。</a:t>
            </a:r>
          </a:p>
        </p:txBody>
      </p:sp>
      <p:pic>
        <p:nvPicPr>
          <p:cNvPr id="4" name="图片 3">
            <a:extLst>
              <a:ext uri="{FF2B5EF4-FFF2-40B4-BE49-F238E27FC236}">
                <a16:creationId xmlns:a16="http://schemas.microsoft.com/office/drawing/2014/main" id="{78F7232F-5ECC-4A69-A539-8DF1AD940A91}"/>
              </a:ext>
            </a:extLst>
          </p:cNvPr>
          <p:cNvPicPr>
            <a:picLocks noChangeAspect="1"/>
          </p:cNvPicPr>
          <p:nvPr/>
        </p:nvPicPr>
        <p:blipFill>
          <a:blip r:embed="rId3"/>
          <a:stretch>
            <a:fillRect/>
          </a:stretch>
        </p:blipFill>
        <p:spPr>
          <a:xfrm>
            <a:off x="1087607" y="2773748"/>
            <a:ext cx="6804536" cy="1310503"/>
          </a:xfrm>
          <a:prstGeom prst="rect">
            <a:avLst/>
          </a:prstGeom>
        </p:spPr>
      </p:pic>
      <p:grpSp>
        <p:nvGrpSpPr>
          <p:cNvPr id="8" name="组合 7">
            <a:extLst>
              <a:ext uri="{FF2B5EF4-FFF2-40B4-BE49-F238E27FC236}">
                <a16:creationId xmlns:a16="http://schemas.microsoft.com/office/drawing/2014/main" id="{655664F6-8815-459F-9438-B6C1B9537C59}"/>
              </a:ext>
            </a:extLst>
          </p:cNvPr>
          <p:cNvGrpSpPr/>
          <p:nvPr/>
        </p:nvGrpSpPr>
        <p:grpSpPr>
          <a:xfrm>
            <a:off x="5529943" y="4084251"/>
            <a:ext cx="2906486" cy="743719"/>
            <a:chOff x="5529943" y="4084251"/>
            <a:chExt cx="2906486" cy="743719"/>
          </a:xfrm>
        </p:grpSpPr>
        <p:cxnSp>
          <p:nvCxnSpPr>
            <p:cNvPr id="6" name="直接连接符 5">
              <a:extLst>
                <a:ext uri="{FF2B5EF4-FFF2-40B4-BE49-F238E27FC236}">
                  <a16:creationId xmlns:a16="http://schemas.microsoft.com/office/drawing/2014/main" id="{9FA94717-481B-4314-8EC8-47C6E13BE4F1}"/>
                </a:ext>
              </a:extLst>
            </p:cNvPr>
            <p:cNvCxnSpPr/>
            <p:nvPr/>
          </p:nvCxnSpPr>
          <p:spPr>
            <a:xfrm>
              <a:off x="5529943" y="4084251"/>
              <a:ext cx="566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848FF51-1F40-437F-99D9-4E1FEA439CEB}"/>
                </a:ext>
              </a:extLst>
            </p:cNvPr>
            <p:cNvSpPr txBox="1"/>
            <p:nvPr/>
          </p:nvSpPr>
          <p:spPr>
            <a:xfrm>
              <a:off x="5812971" y="4120084"/>
              <a:ext cx="2623458" cy="707886"/>
            </a:xfrm>
            <a:prstGeom prst="rect">
              <a:avLst/>
            </a:prstGeom>
            <a:noFill/>
          </p:spPr>
          <p:txBody>
            <a:bodyPr wrap="square" rtlCol="0">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泰勒公式的余项，  </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的高阶无穷小</a:t>
              </a:r>
            </a:p>
          </p:txBody>
        </p:sp>
      </p:grpSp>
      <p:sp>
        <p:nvSpPr>
          <p:cNvPr id="9" name="内容占位符 2">
            <a:extLst>
              <a:ext uri="{FF2B5EF4-FFF2-40B4-BE49-F238E27FC236}">
                <a16:creationId xmlns:a16="http://schemas.microsoft.com/office/drawing/2014/main" id="{63074C5C-D062-433A-89A4-6680E2915C87}"/>
              </a:ext>
            </a:extLst>
          </p:cNvPr>
          <p:cNvSpPr txBox="1">
            <a:spLocks/>
          </p:cNvSpPr>
          <p:nvPr/>
        </p:nvSpPr>
        <p:spPr bwMode="auto">
          <a:xfrm>
            <a:off x="667676" y="5036017"/>
            <a:ext cx="6804536" cy="1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导数与梯度</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ct val="0"/>
              </a:spcBef>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梯度的方向是函数在该点变化最快的方向</a:t>
            </a:r>
          </a:p>
        </p:txBody>
      </p:sp>
      <p:pic>
        <p:nvPicPr>
          <p:cNvPr id="10" name="图片 9" descr="屏幕剪辑">
            <a:extLst>
              <a:ext uri="{FF2B5EF4-FFF2-40B4-BE49-F238E27FC236}">
                <a16:creationId xmlns:a16="http://schemas.microsoft.com/office/drawing/2014/main" id="{66DDF2D2-1D2C-4324-A2C6-A55B1DA5AAF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81157" y="5197974"/>
            <a:ext cx="4137616" cy="896697"/>
          </a:xfrm>
          <a:prstGeom prst="rect">
            <a:avLst/>
          </a:prstGeom>
          <a:ln>
            <a:solidFill>
              <a:srgbClr val="0000FF"/>
            </a:solidFill>
            <a:prstDash val="dash"/>
          </a:ln>
        </p:spPr>
      </p:pic>
    </p:spTree>
    <p:extLst>
      <p:ext uri="{BB962C8B-B14F-4D97-AF65-F5344CB8AC3E}">
        <p14:creationId xmlns:p14="http://schemas.microsoft.com/office/powerpoint/2010/main" val="129536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E0A4DFF-C00C-4A80-925F-2B2EC42EE75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微积分</a:t>
            </a:r>
          </a:p>
        </p:txBody>
      </p:sp>
      <p:sp>
        <p:nvSpPr>
          <p:cNvPr id="3" name="内容占位符 2">
            <a:extLst>
              <a:ext uri="{FF2B5EF4-FFF2-40B4-BE49-F238E27FC236}">
                <a16:creationId xmlns:a16="http://schemas.microsoft.com/office/drawing/2014/main" id="{8F5276B0-B9C2-47DE-A386-42CAB444EACE}"/>
              </a:ext>
            </a:extLst>
          </p:cNvPr>
          <p:cNvSpPr txBox="1">
            <a:spLocks/>
          </p:cNvSpPr>
          <p:nvPr/>
        </p:nvSpPr>
        <p:spPr bwMode="auto">
          <a:xfrm>
            <a:off x="667675" y="953874"/>
            <a:ext cx="10359553" cy="1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矩阵微分</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ct val="0"/>
              </a:spcBef>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多元微积分的一种表达方式， 即使用矩阵和向量来表示因变量每个成分关于自变量每个成分的偏导数。</a:t>
            </a:r>
          </a:p>
        </p:txBody>
      </p:sp>
      <p:sp>
        <p:nvSpPr>
          <p:cNvPr id="4" name="矩形 3">
            <a:extLst>
              <a:ext uri="{FF2B5EF4-FFF2-40B4-BE49-F238E27FC236}">
                <a16:creationId xmlns:a16="http://schemas.microsoft.com/office/drawing/2014/main" id="{6E65FF87-B621-44A8-AE6D-9556166A3B52}"/>
              </a:ext>
            </a:extLst>
          </p:cNvPr>
          <p:cNvSpPr/>
          <p:nvPr/>
        </p:nvSpPr>
        <p:spPr>
          <a:xfrm>
            <a:off x="886703" y="2810079"/>
            <a:ext cx="6096000" cy="2185214"/>
          </a:xfrm>
          <a:prstGeom prst="rect">
            <a:avLst/>
          </a:prstGeom>
        </p:spPr>
        <p:txBody>
          <a:bodyPr>
            <a:spAutoFit/>
          </a:bodyPr>
          <a:lstStyle/>
          <a:p>
            <a:pPr marL="204788" indent="-204788" eaLnBrk="0" fontAlgn="base" hangingPunct="0">
              <a:lnSpc>
                <a:spcPct val="150000"/>
              </a:lnSpc>
              <a:spcBef>
                <a:spcPct val="0"/>
              </a:spcBef>
              <a:spcAft>
                <a:spcPct val="0"/>
              </a:spcAft>
              <a:buFont typeface="Arial" panose="020B0604020202020204" pitchFamily="34" charset="0"/>
              <a:buChar char="•"/>
            </a:pPr>
            <a:r>
              <a:rPr lang="zh-CN" altLang="en-US" sz="2400" u="sng" dirty="0">
                <a:latin typeface="微软雅黑" panose="020B0503020204020204" pitchFamily="34" charset="-122"/>
                <a:ea typeface="微软雅黑" panose="020B0503020204020204" pitchFamily="34" charset="-122"/>
              </a:rPr>
              <a:t>分母布局</a:t>
            </a:r>
            <a:endParaRPr lang="en-US" altLang="zh-CN" sz="2400" u="sng"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标量关于向量的偏导数</a:t>
            </a:r>
            <a:endParaRPr lang="en-US" altLang="zh-CN" sz="20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向量关于向量的偏导数</a:t>
            </a: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2156072-6C20-473E-95E2-AB4A18899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895" y="3544073"/>
            <a:ext cx="2347112" cy="664029"/>
          </a:xfrm>
          <a:prstGeom prst="rect">
            <a:avLst/>
          </a:prstGeom>
        </p:spPr>
      </p:pic>
      <p:pic>
        <p:nvPicPr>
          <p:cNvPr id="6" name="图片 5">
            <a:extLst>
              <a:ext uri="{FF2B5EF4-FFF2-40B4-BE49-F238E27FC236}">
                <a16:creationId xmlns:a16="http://schemas.microsoft.com/office/drawing/2014/main" id="{6C56F72F-CDF8-4FF3-AF50-3759708FAD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381" y="4479694"/>
            <a:ext cx="4252391" cy="1883411"/>
          </a:xfrm>
          <a:prstGeom prst="rect">
            <a:avLst/>
          </a:prstGeom>
        </p:spPr>
      </p:pic>
    </p:spTree>
    <p:extLst>
      <p:ext uri="{BB962C8B-B14F-4D97-AF65-F5344CB8AC3E}">
        <p14:creationId xmlns:p14="http://schemas.microsoft.com/office/powerpoint/2010/main" val="4230327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E0A4DFF-C00C-4A80-925F-2B2EC42EE75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微积分</a:t>
            </a:r>
          </a:p>
        </p:txBody>
      </p:sp>
      <p:sp>
        <p:nvSpPr>
          <p:cNvPr id="3" name="内容占位符 2">
            <a:extLst>
              <a:ext uri="{FF2B5EF4-FFF2-40B4-BE49-F238E27FC236}">
                <a16:creationId xmlns:a16="http://schemas.microsoft.com/office/drawing/2014/main" id="{8F5276B0-B9C2-47DE-A386-42CAB444EACE}"/>
              </a:ext>
            </a:extLst>
          </p:cNvPr>
          <p:cNvSpPr txBox="1">
            <a:spLocks/>
          </p:cNvSpPr>
          <p:nvPr/>
        </p:nvSpPr>
        <p:spPr bwMode="auto">
          <a:xfrm>
            <a:off x="667675" y="953874"/>
            <a:ext cx="10359553" cy="143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链式法则</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ct val="0"/>
              </a:spcBef>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在微积分中求复合函数导数的一种常用方法。</a:t>
            </a:r>
          </a:p>
        </p:txBody>
      </p:sp>
      <p:pic>
        <p:nvPicPr>
          <p:cNvPr id="9" name="图片 8">
            <a:extLst>
              <a:ext uri="{FF2B5EF4-FFF2-40B4-BE49-F238E27FC236}">
                <a16:creationId xmlns:a16="http://schemas.microsoft.com/office/drawing/2014/main" id="{955CE878-C160-4498-85F4-307B626C41D0}"/>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64772" y="2217488"/>
            <a:ext cx="7151914" cy="4251825"/>
          </a:xfrm>
          <a:prstGeom prst="rect">
            <a:avLst/>
          </a:prstGeom>
        </p:spPr>
      </p:pic>
    </p:spTree>
    <p:extLst>
      <p:ext uri="{BB962C8B-B14F-4D97-AF65-F5344CB8AC3E}">
        <p14:creationId xmlns:p14="http://schemas.microsoft.com/office/powerpoint/2010/main" val="116773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428265" y="1030144"/>
            <a:ext cx="11308466" cy="5486401"/>
          </a:xfrm>
          <a:prstGeom prst="rect">
            <a:avLst/>
          </a:prstGeom>
          <a:noFill/>
        </p:spPr>
        <p:txBody>
          <a:bodyPr wrap="square" rtlCol="0">
            <a:noAutofit/>
          </a:bodyPr>
          <a:lstStyle/>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2.1 </a:t>
            </a:r>
            <a:r>
              <a:rPr lang="zh-CN" altLang="en-US" sz="3200" b="1" dirty="0">
                <a:solidFill>
                  <a:srgbClr val="000000"/>
                </a:solidFill>
                <a:latin typeface="微软雅黑" panose="020B0503020204020204" pitchFamily="34" charset="-122"/>
                <a:ea typeface="微软雅黑" panose="020B0503020204020204" pitchFamily="34" charset="-122"/>
              </a:rPr>
              <a:t>机器学习基本概念</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2.2 </a:t>
            </a:r>
            <a:r>
              <a:rPr lang="zh-CN" altLang="en-US" sz="3200" b="1" dirty="0">
                <a:solidFill>
                  <a:srgbClr val="000000"/>
                </a:solidFill>
                <a:latin typeface="微软雅黑" panose="020B0503020204020204" pitchFamily="34" charset="-122"/>
                <a:ea typeface="微软雅黑" panose="020B0503020204020204" pitchFamily="34" charset="-122"/>
              </a:rPr>
              <a:t>数学基础</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2.3 </a:t>
            </a:r>
            <a:r>
              <a:rPr lang="zh-CN" altLang="en-US" sz="3200" b="1" dirty="0">
                <a:solidFill>
                  <a:srgbClr val="000000"/>
                </a:solidFill>
                <a:latin typeface="微软雅黑" panose="020B0503020204020204" pitchFamily="34" charset="-122"/>
                <a:ea typeface="微软雅黑" panose="020B0503020204020204" pitchFamily="34" charset="-122"/>
              </a:rPr>
              <a:t>常用模型</a:t>
            </a:r>
            <a:endParaRPr lang="en-US" altLang="zh-CN" sz="3200" b="1"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zh-CN" altLang="en-US" sz="2800" dirty="0">
                <a:solidFill>
                  <a:srgbClr val="000000"/>
                </a:solidFill>
                <a:latin typeface="微软雅黑" panose="020B0503020204020204" pitchFamily="34" charset="-122"/>
                <a:ea typeface="微软雅黑" panose="020B0503020204020204" pitchFamily="34" charset="-122"/>
              </a:rPr>
              <a:t>线性回归</a:t>
            </a:r>
            <a:endParaRPr lang="en-US" altLang="zh-CN" sz="280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en-US" altLang="zh-CN" sz="2800" dirty="0">
                <a:solidFill>
                  <a:srgbClr val="000000"/>
                </a:solidFill>
                <a:latin typeface="微软雅黑" panose="020B0503020204020204" pitchFamily="34" charset="-122"/>
                <a:ea typeface="微软雅黑" panose="020B0503020204020204" pitchFamily="34" charset="-122"/>
              </a:rPr>
              <a:t>Logistic</a:t>
            </a:r>
            <a:r>
              <a:rPr lang="zh-CN" altLang="zh-CN" sz="2800" dirty="0">
                <a:solidFill>
                  <a:srgbClr val="000000"/>
                </a:solidFill>
                <a:latin typeface="微软雅黑" panose="020B0503020204020204" pitchFamily="34" charset="-122"/>
                <a:ea typeface="微软雅黑" panose="020B0503020204020204" pitchFamily="34" charset="-122"/>
              </a:rPr>
              <a:t>回归</a:t>
            </a:r>
            <a:endParaRPr lang="en-US" altLang="zh-CN" sz="280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en-US" altLang="zh-CN" sz="2800" dirty="0" err="1">
                <a:solidFill>
                  <a:srgbClr val="000000"/>
                </a:solidFill>
                <a:latin typeface="微软雅黑" panose="020B0503020204020204" pitchFamily="34" charset="-122"/>
                <a:ea typeface="微软雅黑" panose="020B0503020204020204" pitchFamily="34" charset="-122"/>
              </a:rPr>
              <a:t>Softmax</a:t>
            </a:r>
            <a:r>
              <a:rPr lang="zh-CN" altLang="zh-CN" sz="2800" dirty="0">
                <a:solidFill>
                  <a:srgbClr val="000000"/>
                </a:solidFill>
                <a:latin typeface="微软雅黑" panose="020B0503020204020204" pitchFamily="34" charset="-122"/>
                <a:ea typeface="微软雅黑" panose="020B0503020204020204" pitchFamily="34" charset="-122"/>
              </a:rPr>
              <a:t>回归</a:t>
            </a:r>
          </a:p>
          <a:p>
            <a:pPr marL="914400" lvl="1" indent="-457200">
              <a:lnSpc>
                <a:spcPct val="150000"/>
              </a:lnSpc>
              <a:buFont typeface="Arial" panose="020B0604020202020204" pitchFamily="34" charset="0"/>
              <a:buChar char="•"/>
            </a:pPr>
            <a:r>
              <a:rPr lang="zh-CN" altLang="zh-CN" sz="2800" dirty="0">
                <a:solidFill>
                  <a:srgbClr val="000000"/>
                </a:solidFill>
                <a:latin typeface="微软雅黑" panose="020B0503020204020204" pitchFamily="34" charset="-122"/>
                <a:ea typeface="微软雅黑" panose="020B0503020204020204" pitchFamily="34" charset="-122"/>
              </a:rPr>
              <a:t>感知机</a:t>
            </a:r>
          </a:p>
          <a:p>
            <a:pPr marL="457200" indent="-457200">
              <a:lnSpc>
                <a:spcPct val="150000"/>
              </a:lnSpc>
              <a:buFont typeface="Wingdings" panose="05000000000000000000" pitchFamily="2" charset="2"/>
              <a:buChar char="Ø"/>
            </a:pP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62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xEl>
                                              <p:pRg st="1" end="1"/>
                                            </p:txEl>
                                          </p:spTgt>
                                        </p:tgtEl>
                                        <p:attrNameLst>
                                          <p:attrName>style.opacity</p:attrName>
                                        </p:attrNameLst>
                                      </p:cBhvr>
                                      <p:to>
                                        <p:strVal val="0.25"/>
                                      </p:to>
                                    </p:set>
                                    <p:animEffect filter="image" prLst="opacity: 0.25">
                                      <p:cBhvr rctx="IE">
                                        <p:cTn id="7" dur="indefinite"/>
                                        <p:tgtEl>
                                          <p:spTgt spid="2">
                                            <p:txEl>
                                              <p:pRg st="1" end="1"/>
                                            </p:txEl>
                                          </p:spTgt>
                                        </p:tgtEl>
                                      </p:cBhvr>
                                    </p:animEffect>
                                  </p:childTnLst>
                                </p:cTn>
                              </p:par>
                              <p:par>
                                <p:cTn id="8" presetID="9" presetClass="emph" presetSubtype="0" nodeType="withEffect">
                                  <p:stCondLst>
                                    <p:cond delay="0"/>
                                  </p:stCondLst>
                                  <p:childTnLst>
                                    <p:set>
                                      <p:cBhvr>
                                        <p:cTn id="9" dur="indefinite"/>
                                        <p:tgtEl>
                                          <p:spTgt spid="2">
                                            <p:txEl>
                                              <p:pRg st="2" end="2"/>
                                            </p:txEl>
                                          </p:spTgt>
                                        </p:tgtEl>
                                        <p:attrNameLst>
                                          <p:attrName>style.opacity</p:attrName>
                                        </p:attrNameLst>
                                      </p:cBhvr>
                                      <p:to>
                                        <p:strVal val="0.25"/>
                                      </p:to>
                                    </p:set>
                                    <p:animEffect filter="image" prLst="opacity: 0.25">
                                      <p:cBhvr rctx="IE">
                                        <p:cTn id="10" dur="indefinite"/>
                                        <p:tgtEl>
                                          <p:spTgt spid="2">
                                            <p:txEl>
                                              <p:pRg st="2" end="2"/>
                                            </p:txEl>
                                          </p:spTgt>
                                        </p:tgtEl>
                                      </p:cBhvr>
                                    </p:animEffect>
                                  </p:childTnLst>
                                </p:cTn>
                              </p:par>
                              <p:par>
                                <p:cTn id="11" presetID="9" presetClass="emph" presetSubtype="0" nodeType="withEffect">
                                  <p:stCondLst>
                                    <p:cond delay="0"/>
                                  </p:stCondLst>
                                  <p:childTnLst>
                                    <p:set>
                                      <p:cBhvr>
                                        <p:cTn id="12" dur="indefinite"/>
                                        <p:tgtEl>
                                          <p:spTgt spid="2">
                                            <p:txEl>
                                              <p:pRg st="3" end="3"/>
                                            </p:txEl>
                                          </p:spTgt>
                                        </p:tgtEl>
                                        <p:attrNameLst>
                                          <p:attrName>style.opacity</p:attrName>
                                        </p:attrNameLst>
                                      </p:cBhvr>
                                      <p:to>
                                        <p:strVal val="0.25"/>
                                      </p:to>
                                    </p:set>
                                    <p:animEffect filter="image" prLst="opacity: 0.25">
                                      <p:cBhvr rctx="IE">
                                        <p:cTn id="13" dur="indefinite"/>
                                        <p:tgtEl>
                                          <p:spTgt spid="2">
                                            <p:txEl>
                                              <p:pRg st="3" end="3"/>
                                            </p:txEl>
                                          </p:spTgt>
                                        </p:tgtEl>
                                      </p:cBhvr>
                                    </p:animEffect>
                                  </p:childTnLst>
                                </p:cTn>
                              </p:par>
                              <p:par>
                                <p:cTn id="14" presetID="9" presetClass="emph" presetSubtype="0" nodeType="withEffect">
                                  <p:stCondLst>
                                    <p:cond delay="0"/>
                                  </p:stCondLst>
                                  <p:childTnLst>
                                    <p:set>
                                      <p:cBhvr>
                                        <p:cTn id="15" dur="indefinite"/>
                                        <p:tgtEl>
                                          <p:spTgt spid="2">
                                            <p:txEl>
                                              <p:pRg st="4" end="4"/>
                                            </p:txEl>
                                          </p:spTgt>
                                        </p:tgtEl>
                                        <p:attrNameLst>
                                          <p:attrName>style.opacity</p:attrName>
                                        </p:attrNameLst>
                                      </p:cBhvr>
                                      <p:to>
                                        <p:strVal val="0.25"/>
                                      </p:to>
                                    </p:set>
                                    <p:animEffect filter="image" prLst="opacity: 0.25">
                                      <p:cBhvr rctx="IE">
                                        <p:cTn id="16" dur="indefinite"/>
                                        <p:tgtEl>
                                          <p:spTgt spid="2">
                                            <p:txEl>
                                              <p:pRg st="4" end="4"/>
                                            </p:txEl>
                                          </p:spTgt>
                                        </p:tgtEl>
                                      </p:cBhvr>
                                    </p:animEffect>
                                  </p:childTnLst>
                                </p:cTn>
                              </p:par>
                              <p:par>
                                <p:cTn id="17" presetID="9" presetClass="emph" presetSubtype="0" nodeType="withEffect">
                                  <p:stCondLst>
                                    <p:cond delay="0"/>
                                  </p:stCondLst>
                                  <p:childTnLst>
                                    <p:set>
                                      <p:cBhvr>
                                        <p:cTn id="18" dur="indefinite"/>
                                        <p:tgtEl>
                                          <p:spTgt spid="2">
                                            <p:txEl>
                                              <p:pRg st="5" end="5"/>
                                            </p:txEl>
                                          </p:spTgt>
                                        </p:tgtEl>
                                        <p:attrNameLst>
                                          <p:attrName>style.opacity</p:attrName>
                                        </p:attrNameLst>
                                      </p:cBhvr>
                                      <p:to>
                                        <p:strVal val="0.25"/>
                                      </p:to>
                                    </p:set>
                                    <p:animEffect filter="image" prLst="opacity: 0.25">
                                      <p:cBhvr rctx="IE">
                                        <p:cTn id="19" dur="indefinite"/>
                                        <p:tgtEl>
                                          <p:spTgt spid="2">
                                            <p:txEl>
                                              <p:pRg st="5" end="5"/>
                                            </p:txEl>
                                          </p:spTgt>
                                        </p:tgtEl>
                                      </p:cBhvr>
                                    </p:animEffect>
                                  </p:childTnLst>
                                </p:cTn>
                              </p:par>
                              <p:par>
                                <p:cTn id="20" presetID="9" presetClass="emph" presetSubtype="0" nodeType="withEffect">
                                  <p:stCondLst>
                                    <p:cond delay="0"/>
                                  </p:stCondLst>
                                  <p:childTnLst>
                                    <p:set>
                                      <p:cBhvr>
                                        <p:cTn id="21" dur="indefinite"/>
                                        <p:tgtEl>
                                          <p:spTgt spid="2">
                                            <p:txEl>
                                              <p:pRg st="6" end="6"/>
                                            </p:txEl>
                                          </p:spTgt>
                                        </p:tgtEl>
                                        <p:attrNameLst>
                                          <p:attrName>style.opacity</p:attrName>
                                        </p:attrNameLst>
                                      </p:cBhvr>
                                      <p:to>
                                        <p:strVal val="0.25"/>
                                      </p:to>
                                    </p:set>
                                    <p:animEffect filter="image" prLst="opacity: 0.25">
                                      <p:cBhvr rctx="IE">
                                        <p:cTn id="22" dur="indefinite"/>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213D26-4568-4829-BF0E-3E9E3995CCB2}"/>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概率和统计</a:t>
            </a:r>
          </a:p>
        </p:txBody>
      </p:sp>
      <p:sp>
        <p:nvSpPr>
          <p:cNvPr id="3" name="内容占位符 2">
            <a:extLst>
              <a:ext uri="{FF2B5EF4-FFF2-40B4-BE49-F238E27FC236}">
                <a16:creationId xmlns:a16="http://schemas.microsoft.com/office/drawing/2014/main" id="{13BB4893-706C-4BDF-927C-CF5EC227EBA5}"/>
              </a:ext>
            </a:extLst>
          </p:cNvPr>
          <p:cNvSpPr txBox="1">
            <a:spLocks/>
          </p:cNvSpPr>
          <p:nvPr/>
        </p:nvSpPr>
        <p:spPr bwMode="auto">
          <a:xfrm>
            <a:off x="667675" y="953873"/>
            <a:ext cx="10359553" cy="508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概率公式</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lvl="1">
              <a:lnSpc>
                <a:spcPct val="150000"/>
              </a:lnSpc>
              <a:spcBef>
                <a:spcPts val="600"/>
              </a:spcBef>
              <a:spcAft>
                <a:spcPts val="1200"/>
              </a:spcAft>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条件概率</a:t>
            </a:r>
            <a:endParaRPr lang="en-US" altLang="zh-CN" dirty="0">
              <a:solidFill>
                <a:schemeClr val="tx1"/>
              </a:solidFill>
              <a:latin typeface="微软雅黑" panose="020B0503020204020204" pitchFamily="34" charset="-122"/>
              <a:ea typeface="微软雅黑" panose="020B0503020204020204" pitchFamily="34" charset="-122"/>
            </a:endParaRPr>
          </a:p>
          <a:p>
            <a:pPr lvl="1">
              <a:lnSpc>
                <a:spcPct val="150000"/>
              </a:lnSpc>
              <a:spcBef>
                <a:spcPts val="1200"/>
              </a:spcBef>
              <a:spcAft>
                <a:spcPts val="1800"/>
              </a:spcAft>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贝叶斯公式</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rPr>
              <a:t>常见概率分布</a:t>
            </a:r>
            <a:endParaRPr lang="en-US" altLang="zh-CN" sz="2400" b="1"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0"/>
              </a:spcBef>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离散随机变量的概率分布有：</a:t>
            </a:r>
            <a:endParaRPr lang="en-US" altLang="zh-CN" dirty="0">
              <a:solidFill>
                <a:schemeClr val="tx1"/>
              </a:solidFill>
              <a:latin typeface="微软雅黑" panose="020B0503020204020204" pitchFamily="34" charset="-122"/>
              <a:ea typeface="微软雅黑" panose="020B0503020204020204" pitchFamily="34" charset="-122"/>
            </a:endParaRPr>
          </a:p>
          <a:p>
            <a:pPr lvl="2">
              <a:lnSpc>
                <a:spcPct val="150000"/>
              </a:lnSpc>
              <a:spcBef>
                <a:spcPct val="0"/>
              </a:spcBef>
              <a:buClrTx/>
              <a:buSzTx/>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伯努利分布、二项分布</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0"/>
              </a:spcBef>
              <a:buClrTx/>
              <a:buSzTx/>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连续随机变量的概率分布有：</a:t>
            </a:r>
            <a:endParaRPr lang="en-US" altLang="zh-CN" dirty="0">
              <a:solidFill>
                <a:schemeClr val="tx1"/>
              </a:solidFill>
              <a:latin typeface="微软雅黑" panose="020B0503020204020204" pitchFamily="34" charset="-122"/>
              <a:ea typeface="微软雅黑" panose="020B0503020204020204" pitchFamily="34" charset="-122"/>
            </a:endParaRPr>
          </a:p>
          <a:p>
            <a:pPr lvl="2">
              <a:lnSpc>
                <a:spcPct val="150000"/>
              </a:lnSpc>
              <a:spcBef>
                <a:spcPct val="0"/>
              </a:spcBef>
              <a:buClrTx/>
              <a:buSzTx/>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均匀分布、正态分布</a:t>
            </a:r>
            <a:endParaRPr lang="en-US" altLang="zh-CN" sz="2000" dirty="0">
              <a:latin typeface="微软雅黑" panose="020B0503020204020204" pitchFamily="34" charset="-122"/>
              <a:ea typeface="微软雅黑" panose="020B0503020204020204" pitchFamily="34" charset="-122"/>
            </a:endParaRPr>
          </a:p>
          <a:p>
            <a:pPr lvl="1">
              <a:lnSpc>
                <a:spcPct val="150000"/>
              </a:lnSpc>
              <a:spcBef>
                <a:spcPct val="0"/>
              </a:spcBef>
              <a:buClrTx/>
              <a:buSzTx/>
              <a:buFont typeface="Arial" panose="020B0604020202020204" pitchFamily="34" charset="0"/>
              <a:buChar char="•"/>
            </a:pPr>
            <a:endParaRPr lang="en-US" altLang="zh-CN"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0"/>
              </a:spcBef>
              <a:buClrTx/>
              <a:buSzTx/>
              <a:buFont typeface="Arial" panose="020B0604020202020204" pitchFamily="34" charset="0"/>
              <a:buChar char="•"/>
            </a:pP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65323AB-F60B-47CD-83CE-94C06B4F28A1}"/>
              </a:ext>
            </a:extLst>
          </p:cNvPr>
          <p:cNvPicPr>
            <a:picLocks noChangeAspect="1"/>
          </p:cNvPicPr>
          <p:nvPr/>
        </p:nvPicPr>
        <p:blipFill>
          <a:blip r:embed="rId3"/>
          <a:stretch>
            <a:fillRect/>
          </a:stretch>
        </p:blipFill>
        <p:spPr>
          <a:xfrm>
            <a:off x="2690821" y="1451882"/>
            <a:ext cx="4538225" cy="840412"/>
          </a:xfrm>
          <a:prstGeom prst="rect">
            <a:avLst/>
          </a:prstGeom>
        </p:spPr>
      </p:pic>
      <p:pic>
        <p:nvPicPr>
          <p:cNvPr id="5" name="图片 4">
            <a:extLst>
              <a:ext uri="{FF2B5EF4-FFF2-40B4-BE49-F238E27FC236}">
                <a16:creationId xmlns:a16="http://schemas.microsoft.com/office/drawing/2014/main" id="{016AD677-9981-4BE9-A383-5EAF0C58AE8F}"/>
              </a:ext>
            </a:extLst>
          </p:cNvPr>
          <p:cNvPicPr>
            <a:picLocks noChangeAspect="1"/>
          </p:cNvPicPr>
          <p:nvPr/>
        </p:nvPicPr>
        <p:blipFill>
          <a:blip r:embed="rId4"/>
          <a:stretch>
            <a:fillRect/>
          </a:stretch>
        </p:blipFill>
        <p:spPr>
          <a:xfrm>
            <a:off x="2856138" y="2400110"/>
            <a:ext cx="2761355" cy="780383"/>
          </a:xfrm>
          <a:prstGeom prst="rect">
            <a:avLst/>
          </a:prstGeom>
        </p:spPr>
      </p:pic>
      <p:pic>
        <p:nvPicPr>
          <p:cNvPr id="6" name="图片 5">
            <a:extLst>
              <a:ext uri="{FF2B5EF4-FFF2-40B4-BE49-F238E27FC236}">
                <a16:creationId xmlns:a16="http://schemas.microsoft.com/office/drawing/2014/main" id="{A76C5C94-B9EB-47C6-865F-E2C07C350CC4}"/>
              </a:ext>
            </a:extLst>
          </p:cNvPr>
          <p:cNvPicPr>
            <a:picLocks noChangeAspect="1"/>
          </p:cNvPicPr>
          <p:nvPr/>
        </p:nvPicPr>
        <p:blipFill>
          <a:blip r:embed="rId5"/>
          <a:stretch>
            <a:fillRect/>
          </a:stretch>
        </p:blipFill>
        <p:spPr>
          <a:xfrm>
            <a:off x="6982505" y="3348371"/>
            <a:ext cx="3800475" cy="3076575"/>
          </a:xfrm>
          <a:prstGeom prst="rect">
            <a:avLst/>
          </a:prstGeom>
        </p:spPr>
      </p:pic>
    </p:spTree>
    <p:extLst>
      <p:ext uri="{BB962C8B-B14F-4D97-AF65-F5344CB8AC3E}">
        <p14:creationId xmlns:p14="http://schemas.microsoft.com/office/powerpoint/2010/main" val="36088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213D26-4568-4829-BF0E-3E9E3995CCB2}"/>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 </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最大似然估计 </a:t>
            </a:r>
            <a:r>
              <a:rPr lang="en-US" altLang="zh-CN" sz="2800" b="1" dirty="0">
                <a:solidFill>
                  <a:srgbClr val="000000"/>
                </a:solidFill>
                <a:latin typeface="微软雅黑" panose="020B0503020204020204" pitchFamily="34" charset="-122"/>
                <a:ea typeface="微软雅黑" panose="020B0503020204020204" pitchFamily="34" charset="-122"/>
              </a:rPr>
              <a:t>vs </a:t>
            </a:r>
            <a:r>
              <a:rPr lang="zh-CN" altLang="en-US" sz="2800" b="1" dirty="0">
                <a:solidFill>
                  <a:srgbClr val="000000"/>
                </a:solidFill>
                <a:latin typeface="微软雅黑" panose="020B0503020204020204" pitchFamily="34" charset="-122"/>
                <a:ea typeface="微软雅黑" panose="020B0503020204020204" pitchFamily="34" charset="-122"/>
              </a:rPr>
              <a:t>最大后验概率估计</a:t>
            </a:r>
          </a:p>
        </p:txBody>
      </p:sp>
      <p:sp>
        <p:nvSpPr>
          <p:cNvPr id="3" name="内容占位符 2">
            <a:extLst>
              <a:ext uri="{FF2B5EF4-FFF2-40B4-BE49-F238E27FC236}">
                <a16:creationId xmlns:a16="http://schemas.microsoft.com/office/drawing/2014/main" id="{13BB4893-706C-4BDF-927C-CF5EC227EBA5}"/>
              </a:ext>
            </a:extLst>
          </p:cNvPr>
          <p:cNvSpPr txBox="1">
            <a:spLocks/>
          </p:cNvSpPr>
          <p:nvPr/>
        </p:nvSpPr>
        <p:spPr bwMode="auto">
          <a:xfrm>
            <a:off x="667675" y="953873"/>
            <a:ext cx="10359553" cy="508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cs typeface="+mn-cs"/>
              </a:rPr>
              <a:t>似然和概率</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buClrTx/>
              <a:buSzTx/>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buClrTx/>
              <a:buSzTx/>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buClrTx/>
              <a:buSzTx/>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buClrTx/>
              <a:buSzTx/>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rPr>
              <a:t>MLE vs MAP</a:t>
            </a:r>
          </a:p>
          <a:p>
            <a:pPr>
              <a:lnSpc>
                <a:spcPct val="150000"/>
              </a:lnSpc>
              <a:spcBef>
                <a:spcPct val="0"/>
              </a:spcBef>
              <a:buClrTx/>
              <a:buSzTx/>
              <a:buFont typeface="Arial" panose="020B0604020202020204" pitchFamily="34" charset="0"/>
              <a:buChar char="•"/>
            </a:pPr>
            <a:r>
              <a:rPr lang="en-US" altLang="zh-CN" dirty="0">
                <a:solidFill>
                  <a:schemeClr val="tx1"/>
                </a:solidFill>
                <a:latin typeface="微软雅黑" panose="020B0503020204020204" pitchFamily="34" charset="-122"/>
                <a:ea typeface="微软雅黑" panose="020B0503020204020204" pitchFamily="34" charset="-122"/>
              </a:rPr>
              <a:t>MLE</a:t>
            </a:r>
            <a:r>
              <a:rPr lang="zh-CN" altLang="en-US" dirty="0">
                <a:solidFill>
                  <a:schemeClr val="tx1"/>
                </a:solidFill>
                <a:latin typeface="微软雅黑" panose="020B0503020204020204" pitchFamily="34" charset="-122"/>
                <a:ea typeface="微软雅黑" panose="020B0503020204020204" pitchFamily="34" charset="-122"/>
              </a:rPr>
              <a:t>：</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buClrTx/>
              <a:buSzTx/>
              <a:buFont typeface="Arial" panose="020B0604020202020204" pitchFamily="34" charset="0"/>
              <a:buChar char="•"/>
            </a:pP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buClrTx/>
              <a:buSzTx/>
              <a:buFont typeface="Arial" panose="020B0604020202020204" pitchFamily="34" charset="0"/>
              <a:buChar char="•"/>
            </a:pPr>
            <a:r>
              <a:rPr lang="en-US" altLang="zh-CN" dirty="0">
                <a:solidFill>
                  <a:schemeClr val="tx1"/>
                </a:solidFill>
                <a:latin typeface="微软雅黑" panose="020B0503020204020204" pitchFamily="34" charset="-122"/>
                <a:ea typeface="微软雅黑" panose="020B0503020204020204" pitchFamily="34" charset="-122"/>
              </a:rPr>
              <a:t>MAP:</a:t>
            </a:r>
          </a:p>
          <a:p>
            <a:pPr lvl="1">
              <a:lnSpc>
                <a:spcPct val="150000"/>
              </a:lnSpc>
              <a:spcBef>
                <a:spcPct val="0"/>
              </a:spcBef>
              <a:buClrTx/>
              <a:buSzTx/>
              <a:buFont typeface="Arial" panose="020B0604020202020204" pitchFamily="34" charset="0"/>
              <a:buChar char="•"/>
            </a:pPr>
            <a:endParaRPr lang="en-US" altLang="zh-CN"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0"/>
              </a:spcBef>
              <a:buClrTx/>
              <a:buSzTx/>
              <a:buFont typeface="Arial" panose="020B0604020202020204" pitchFamily="34" charset="0"/>
              <a:buChar char="•"/>
            </a:pP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623169B-FF3D-46EE-979F-BB2737D89FCE}"/>
              </a:ext>
            </a:extLst>
          </p:cNvPr>
          <p:cNvPicPr>
            <a:picLocks noChangeAspect="1"/>
          </p:cNvPicPr>
          <p:nvPr/>
        </p:nvPicPr>
        <p:blipFill>
          <a:blip r:embed="rId3"/>
          <a:stretch>
            <a:fillRect/>
          </a:stretch>
        </p:blipFill>
        <p:spPr>
          <a:xfrm>
            <a:off x="366712" y="1457881"/>
            <a:ext cx="11458575" cy="1685925"/>
          </a:xfrm>
          <a:prstGeom prst="rect">
            <a:avLst/>
          </a:prstGeom>
        </p:spPr>
      </p:pic>
      <p:pic>
        <p:nvPicPr>
          <p:cNvPr id="9" name="图片 8">
            <a:extLst>
              <a:ext uri="{FF2B5EF4-FFF2-40B4-BE49-F238E27FC236}">
                <a16:creationId xmlns:a16="http://schemas.microsoft.com/office/drawing/2014/main" id="{081CCDF1-3857-4835-8343-1CAFD7DF8BFE}"/>
              </a:ext>
            </a:extLst>
          </p:cNvPr>
          <p:cNvPicPr>
            <a:picLocks noChangeAspect="1"/>
          </p:cNvPicPr>
          <p:nvPr/>
        </p:nvPicPr>
        <p:blipFill>
          <a:blip r:embed="rId4"/>
          <a:stretch>
            <a:fillRect/>
          </a:stretch>
        </p:blipFill>
        <p:spPr>
          <a:xfrm>
            <a:off x="1987879" y="4130829"/>
            <a:ext cx="2477243" cy="923718"/>
          </a:xfrm>
          <a:prstGeom prst="rect">
            <a:avLst/>
          </a:prstGeom>
        </p:spPr>
      </p:pic>
      <p:pic>
        <p:nvPicPr>
          <p:cNvPr id="10" name="图片 9">
            <a:extLst>
              <a:ext uri="{FF2B5EF4-FFF2-40B4-BE49-F238E27FC236}">
                <a16:creationId xmlns:a16="http://schemas.microsoft.com/office/drawing/2014/main" id="{679F0B23-51C9-4699-A3B0-2D3188702499}"/>
              </a:ext>
            </a:extLst>
          </p:cNvPr>
          <p:cNvPicPr>
            <a:picLocks noChangeAspect="1"/>
          </p:cNvPicPr>
          <p:nvPr/>
        </p:nvPicPr>
        <p:blipFill>
          <a:blip r:embed="rId5"/>
          <a:stretch>
            <a:fillRect/>
          </a:stretch>
        </p:blipFill>
        <p:spPr>
          <a:xfrm>
            <a:off x="2196833" y="5347633"/>
            <a:ext cx="7798334" cy="1112988"/>
          </a:xfrm>
          <a:prstGeom prst="rect">
            <a:avLst/>
          </a:prstGeom>
        </p:spPr>
      </p:pic>
      <p:pic>
        <p:nvPicPr>
          <p:cNvPr id="12" name="图片 11">
            <a:extLst>
              <a:ext uri="{FF2B5EF4-FFF2-40B4-BE49-F238E27FC236}">
                <a16:creationId xmlns:a16="http://schemas.microsoft.com/office/drawing/2014/main" id="{71ABBE6B-E469-47D6-AF9B-B8540F9696B1}"/>
              </a:ext>
            </a:extLst>
          </p:cNvPr>
          <p:cNvPicPr>
            <a:picLocks noChangeAspect="1"/>
          </p:cNvPicPr>
          <p:nvPr/>
        </p:nvPicPr>
        <p:blipFill>
          <a:blip r:embed="rId6"/>
          <a:stretch>
            <a:fillRect/>
          </a:stretch>
        </p:blipFill>
        <p:spPr>
          <a:xfrm>
            <a:off x="7974403" y="3855528"/>
            <a:ext cx="2761355" cy="780383"/>
          </a:xfrm>
          <a:prstGeom prst="rect">
            <a:avLst/>
          </a:prstGeom>
        </p:spPr>
      </p:pic>
    </p:spTree>
    <p:extLst>
      <p:ext uri="{BB962C8B-B14F-4D97-AF65-F5344CB8AC3E}">
        <p14:creationId xmlns:p14="http://schemas.microsoft.com/office/powerpoint/2010/main" val="340854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213D26-4568-4829-BF0E-3E9E3995CCB2}"/>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数学基础 </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概率和统计</a:t>
            </a:r>
          </a:p>
        </p:txBody>
      </p:sp>
      <p:sp>
        <p:nvSpPr>
          <p:cNvPr id="3" name="内容占位符 2">
            <a:extLst>
              <a:ext uri="{FF2B5EF4-FFF2-40B4-BE49-F238E27FC236}">
                <a16:creationId xmlns:a16="http://schemas.microsoft.com/office/drawing/2014/main" id="{00A32B1A-9B6F-47E5-A447-48272A1A038F}"/>
              </a:ext>
            </a:extLst>
          </p:cNvPr>
          <p:cNvSpPr txBox="1">
            <a:spLocks/>
          </p:cNvSpPr>
          <p:nvPr/>
        </p:nvSpPr>
        <p:spPr bwMode="auto">
          <a:xfrm>
            <a:off x="667675" y="953873"/>
            <a:ext cx="10359553" cy="508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Arial" panose="020B0604020202020204" pitchFamily="34" charset="0"/>
              <a:buChar char="•"/>
            </a:pPr>
            <a:r>
              <a:rPr lang="en-US" altLang="zh-CN" sz="2400" b="1" dirty="0">
                <a:solidFill>
                  <a:schemeClr val="tx1"/>
                </a:solidFill>
                <a:latin typeface="微软雅黑" panose="020B0503020204020204" pitchFamily="34" charset="-122"/>
                <a:ea typeface="微软雅黑" panose="020B0503020204020204" pitchFamily="34" charset="-122"/>
                <a:cs typeface="+mn-cs"/>
              </a:rPr>
              <a:t>Jensen</a:t>
            </a:r>
            <a:r>
              <a:rPr lang="zh-CN" altLang="en-US" sz="2400" b="1" dirty="0">
                <a:solidFill>
                  <a:schemeClr val="tx1"/>
                </a:solidFill>
                <a:latin typeface="微软雅黑" panose="020B0503020204020204" pitchFamily="34" charset="-122"/>
                <a:ea typeface="微软雅黑" panose="020B0503020204020204" pitchFamily="34" charset="-122"/>
                <a:cs typeface="+mn-cs"/>
              </a:rPr>
              <a:t>不等式</a:t>
            </a: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a:lnSpc>
                <a:spcPct val="150000"/>
              </a:lnSpc>
              <a:spcBef>
                <a:spcPct val="0"/>
              </a:spcBef>
              <a:buClrTx/>
              <a:buSzTx/>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a:lnSpc>
                <a:spcPct val="150000"/>
              </a:lnSpc>
              <a:spcBef>
                <a:spcPct val="0"/>
              </a:spcBef>
              <a:buClrTx/>
              <a:buSzTx/>
              <a:buFont typeface="Arial" panose="020B0604020202020204" pitchFamily="34" charset="0"/>
              <a:buChar char="•"/>
            </a:pPr>
            <a:endParaRPr lang="en-US" altLang="zh-CN" sz="2400" b="1" dirty="0">
              <a:solidFill>
                <a:schemeClr val="tx1"/>
              </a:solidFill>
              <a:latin typeface="微软雅黑" panose="020B0503020204020204" pitchFamily="34" charset="-122"/>
              <a:ea typeface="微软雅黑" panose="020B0503020204020204" pitchFamily="34" charset="-122"/>
              <a:cs typeface="+mn-cs"/>
            </a:endParaRPr>
          </a:p>
          <a:p>
            <a:pPr marL="411956" lvl="2" indent="0">
              <a:lnSpc>
                <a:spcPct val="150000"/>
              </a:lnSpc>
              <a:spcBef>
                <a:spcPct val="0"/>
              </a:spcBef>
              <a:buClrTx/>
              <a:buSzTx/>
              <a:buNone/>
            </a:pPr>
            <a:endParaRPr lang="en-US" altLang="zh-CN" sz="1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11956" lvl="2" indent="0">
              <a:lnSpc>
                <a:spcPct val="150000"/>
              </a:lnSpc>
              <a:spcBef>
                <a:spcPct val="0"/>
              </a:spcBef>
              <a:buClrTx/>
              <a:buSzTx/>
              <a:buNone/>
            </a:pP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等式当且仅当 </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是一个常数或</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是线性时成立</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04788" lvl="2" indent="-204788">
              <a:lnSpc>
                <a:spcPct val="150000"/>
              </a:lnSpc>
              <a:spcBef>
                <a:spcPts val="600"/>
              </a:spcBef>
              <a:buClrTx/>
              <a:buSzTx/>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大数定理</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04788" lvl="2" indent="-204788">
              <a:lnSpc>
                <a:spcPct val="150000"/>
              </a:lnSpc>
              <a:spcBef>
                <a:spcPts val="600"/>
              </a:spcBef>
              <a:buClrTx/>
              <a:buSzTx/>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随机过程</a:t>
            </a:r>
            <a:endParaRPr lang="en-US" altLang="zh-CN" b="1" dirty="0">
              <a:latin typeface="微软雅黑" panose="020B0503020204020204" pitchFamily="34" charset="-122"/>
              <a:ea typeface="微软雅黑" panose="020B0503020204020204" pitchFamily="34" charset="-122"/>
            </a:endParaRPr>
          </a:p>
          <a:p>
            <a:pPr marL="204788" lvl="2" indent="-204788">
              <a:lnSpc>
                <a:spcPct val="150000"/>
              </a:lnSpc>
              <a:spcBef>
                <a:spcPts val="600"/>
              </a:spcBef>
              <a:buClrTx/>
              <a:buSzTx/>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信息熵</a:t>
            </a:r>
            <a:endParaRPr lang="en-US" altLang="zh-CN" b="1" dirty="0">
              <a:latin typeface="微软雅黑" panose="020B0503020204020204" pitchFamily="34" charset="-122"/>
              <a:ea typeface="微软雅黑" panose="020B0503020204020204" pitchFamily="34" charset="-122"/>
            </a:endParaRPr>
          </a:p>
          <a:p>
            <a:pPr marL="0" lvl="2" indent="0">
              <a:lnSpc>
                <a:spcPct val="150000"/>
              </a:lnSpc>
              <a:spcBef>
                <a:spcPts val="600"/>
              </a:spcBef>
              <a:buClrTx/>
              <a:buSzTx/>
              <a:buNone/>
            </a:pPr>
            <a:r>
              <a:rPr lang="en-US" altLang="zh-CN" b="1" dirty="0">
                <a:latin typeface="微软雅黑" panose="020B0503020204020204" pitchFamily="34" charset="-122"/>
                <a:ea typeface="微软雅黑" panose="020B0503020204020204" pitchFamily="34" charset="-122"/>
              </a:rPr>
              <a:t>…</a:t>
            </a:r>
          </a:p>
          <a:p>
            <a:pPr marL="411956" lvl="2" indent="0">
              <a:lnSpc>
                <a:spcPct val="150000"/>
              </a:lnSpc>
              <a:spcBef>
                <a:spcPct val="0"/>
              </a:spcBef>
              <a:buClrTx/>
              <a:buSzTx/>
              <a:buNone/>
            </a:pP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CC68EC7B-C4BD-41CF-B66B-A5124A732DA0}"/>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11743" b="31918"/>
          <a:stretch/>
        </p:blipFill>
        <p:spPr>
          <a:xfrm>
            <a:off x="1164772" y="1771650"/>
            <a:ext cx="5669069" cy="1254579"/>
          </a:xfrm>
          <a:prstGeom prst="rect">
            <a:avLst/>
          </a:prstGeom>
        </p:spPr>
      </p:pic>
      <p:grpSp>
        <p:nvGrpSpPr>
          <p:cNvPr id="7" name="组合 6">
            <a:extLst>
              <a:ext uri="{FF2B5EF4-FFF2-40B4-BE49-F238E27FC236}">
                <a16:creationId xmlns:a16="http://schemas.microsoft.com/office/drawing/2014/main" id="{0C97602B-714C-4B89-8F74-2846290EC628}"/>
              </a:ext>
            </a:extLst>
          </p:cNvPr>
          <p:cNvGrpSpPr/>
          <p:nvPr/>
        </p:nvGrpSpPr>
        <p:grpSpPr>
          <a:xfrm>
            <a:off x="7271108" y="5068792"/>
            <a:ext cx="3676006" cy="835335"/>
            <a:chOff x="533400" y="2593665"/>
            <a:chExt cx="3676006" cy="835335"/>
          </a:xfrm>
        </p:grpSpPr>
        <p:sp>
          <p:nvSpPr>
            <p:cNvPr id="8" name="文本框 2">
              <a:extLst>
                <a:ext uri="{FF2B5EF4-FFF2-40B4-BE49-F238E27FC236}">
                  <a16:creationId xmlns:a16="http://schemas.microsoft.com/office/drawing/2014/main" id="{EE8751FE-4B93-449E-AAE2-A1805B8F32B6}"/>
                </a:ext>
              </a:extLst>
            </p:cNvPr>
            <p:cNvSpPr txBox="1"/>
            <p:nvPr/>
          </p:nvSpPr>
          <p:spPr>
            <a:xfrm>
              <a:off x="533400" y="2905780"/>
              <a:ext cx="3676006" cy="523220"/>
            </a:xfrm>
            <a:prstGeom prst="rect">
              <a:avLst/>
            </a:prstGeom>
            <a:noFill/>
          </p:spPr>
          <p:txBody>
            <a:bodyPr wrap="none" rtlCol="0">
              <a:spAutoFit/>
            </a:bodyPr>
            <a:lstStyle>
              <a:defPPr>
                <a:defRPr lang="en-US"/>
              </a:defPPr>
              <a:lvl1pPr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1pPr>
              <a:lvl2pPr marL="4572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2pPr>
              <a:lvl3pPr marL="9144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3pPr>
              <a:lvl4pPr marL="13716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4pPr>
              <a:lvl5pPr marL="18288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5pPr>
              <a:lvl6pPr marL="2286000" algn="l" defTabSz="914400" rtl="0" eaLnBrk="1" latinLnBrk="0" hangingPunct="1">
                <a:defRPr sz="2800" kern="1200">
                  <a:solidFill>
                    <a:schemeClr val="tx1"/>
                  </a:solidFill>
                  <a:latin typeface="Arial" pitchFamily="34" charset="0"/>
                  <a:ea typeface="+mn-ea"/>
                  <a:cs typeface="+mn-cs"/>
                </a:defRPr>
              </a:lvl6pPr>
              <a:lvl7pPr marL="2743200" algn="l" defTabSz="914400" rtl="0" eaLnBrk="1" latinLnBrk="0" hangingPunct="1">
                <a:defRPr sz="2800" kern="1200">
                  <a:solidFill>
                    <a:schemeClr val="tx1"/>
                  </a:solidFill>
                  <a:latin typeface="Arial" pitchFamily="34" charset="0"/>
                  <a:ea typeface="+mn-ea"/>
                  <a:cs typeface="+mn-cs"/>
                </a:defRPr>
              </a:lvl7pPr>
              <a:lvl8pPr marL="3200400" algn="l" defTabSz="914400" rtl="0" eaLnBrk="1" latinLnBrk="0" hangingPunct="1">
                <a:defRPr sz="2800" kern="1200">
                  <a:solidFill>
                    <a:schemeClr val="tx1"/>
                  </a:solidFill>
                  <a:latin typeface="Arial" pitchFamily="34" charset="0"/>
                  <a:ea typeface="+mn-ea"/>
                  <a:cs typeface="+mn-cs"/>
                </a:defRPr>
              </a:lvl8pPr>
              <a:lvl9pPr marL="3657600" algn="l" defTabSz="914400" rtl="0" eaLnBrk="1" latinLnBrk="0" hangingPunct="1">
                <a:defRPr sz="2800" kern="1200">
                  <a:solidFill>
                    <a:schemeClr val="tx1"/>
                  </a:solidFill>
                  <a:latin typeface="Arial" pitchFamily="34" charset="0"/>
                  <a:ea typeface="+mn-ea"/>
                  <a:cs typeface="+mn-cs"/>
                </a:defRPr>
              </a:lvl9pPr>
            </a:lstStyle>
            <a:p>
              <a:pPr>
                <a:buNone/>
              </a:pPr>
              <a:r>
                <a:rPr kumimoji="1" lang="zh-CN" altLang="en-US" dirty="0"/>
                <a:t>统计学习 </a:t>
              </a:r>
              <a:r>
                <a:rPr kumimoji="1" lang="en-US" altLang="zh-CN" dirty="0"/>
                <a:t>== </a:t>
              </a:r>
              <a:r>
                <a:rPr kumimoji="1" lang="zh-CN" altLang="en-US" dirty="0"/>
                <a:t>机器学习</a:t>
              </a:r>
            </a:p>
          </p:txBody>
        </p:sp>
        <p:sp>
          <p:nvSpPr>
            <p:cNvPr id="9" name="文本框 3">
              <a:extLst>
                <a:ext uri="{FF2B5EF4-FFF2-40B4-BE49-F238E27FC236}">
                  <a16:creationId xmlns:a16="http://schemas.microsoft.com/office/drawing/2014/main" id="{EC18F961-7B6F-45DB-A3DD-5A4E7B214C65}"/>
                </a:ext>
              </a:extLst>
            </p:cNvPr>
            <p:cNvSpPr txBox="1"/>
            <p:nvPr/>
          </p:nvSpPr>
          <p:spPr>
            <a:xfrm>
              <a:off x="2142803" y="2593665"/>
              <a:ext cx="457200" cy="523220"/>
            </a:xfrm>
            <a:prstGeom prst="rect">
              <a:avLst/>
            </a:prstGeom>
            <a:noFill/>
          </p:spPr>
          <p:txBody>
            <a:bodyPr wrap="square" rtlCol="0">
              <a:spAutoFit/>
            </a:bodyPr>
            <a:lstStyle>
              <a:defPPr>
                <a:defRPr lang="en-US"/>
              </a:defPPr>
              <a:lvl1pPr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1pPr>
              <a:lvl2pPr marL="4572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2pPr>
              <a:lvl3pPr marL="9144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3pPr>
              <a:lvl4pPr marL="13716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4pPr>
              <a:lvl5pPr marL="18288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5pPr>
              <a:lvl6pPr marL="2286000" algn="l" defTabSz="914400" rtl="0" eaLnBrk="1" latinLnBrk="0" hangingPunct="1">
                <a:defRPr sz="2800" kern="1200">
                  <a:solidFill>
                    <a:schemeClr val="tx1"/>
                  </a:solidFill>
                  <a:latin typeface="Arial" pitchFamily="34" charset="0"/>
                  <a:ea typeface="+mn-ea"/>
                  <a:cs typeface="+mn-cs"/>
                </a:defRPr>
              </a:lvl6pPr>
              <a:lvl7pPr marL="2743200" algn="l" defTabSz="914400" rtl="0" eaLnBrk="1" latinLnBrk="0" hangingPunct="1">
                <a:defRPr sz="2800" kern="1200">
                  <a:solidFill>
                    <a:schemeClr val="tx1"/>
                  </a:solidFill>
                  <a:latin typeface="Arial" pitchFamily="34" charset="0"/>
                  <a:ea typeface="+mn-ea"/>
                  <a:cs typeface="+mn-cs"/>
                </a:defRPr>
              </a:lvl7pPr>
              <a:lvl8pPr marL="3200400" algn="l" defTabSz="914400" rtl="0" eaLnBrk="1" latinLnBrk="0" hangingPunct="1">
                <a:defRPr sz="2800" kern="1200">
                  <a:solidFill>
                    <a:schemeClr val="tx1"/>
                  </a:solidFill>
                  <a:latin typeface="Arial" pitchFamily="34" charset="0"/>
                  <a:ea typeface="+mn-ea"/>
                  <a:cs typeface="+mn-cs"/>
                </a:defRPr>
              </a:lvl8pPr>
              <a:lvl9pPr marL="3657600" algn="l" defTabSz="914400" rtl="0" eaLnBrk="1" latinLnBrk="0" hangingPunct="1">
                <a:defRPr sz="2800" kern="1200">
                  <a:solidFill>
                    <a:schemeClr val="tx1"/>
                  </a:solidFill>
                  <a:latin typeface="Arial" pitchFamily="34" charset="0"/>
                  <a:ea typeface="+mn-ea"/>
                  <a:cs typeface="+mn-cs"/>
                </a:defRPr>
              </a:lvl9pPr>
            </a:lstStyle>
            <a:p>
              <a:pPr>
                <a:buNone/>
              </a:pPr>
              <a:r>
                <a:rPr lang="zh-CN" altLang="en-US" b="1" dirty="0">
                  <a:solidFill>
                    <a:srgbClr val="FF0000"/>
                  </a:solidFill>
                </a:rPr>
                <a:t>？</a:t>
              </a:r>
            </a:p>
          </p:txBody>
        </p:sp>
      </p:grpSp>
    </p:spTree>
    <p:extLst>
      <p:ext uri="{BB962C8B-B14F-4D97-AF65-F5344CB8AC3E}">
        <p14:creationId xmlns:p14="http://schemas.microsoft.com/office/powerpoint/2010/main" val="403223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p>
        </p:txBody>
      </p:sp>
      <p:sp>
        <p:nvSpPr>
          <p:cNvPr id="2" name="文本框 1">
            <a:extLst>
              <a:ext uri="{FF2B5EF4-FFF2-40B4-BE49-F238E27FC236}">
                <a16:creationId xmlns:a16="http://schemas.microsoft.com/office/drawing/2014/main" id="{11B806D4-44D6-4129-B277-1D570A49B90B}"/>
              </a:ext>
            </a:extLst>
          </p:cNvPr>
          <p:cNvSpPr txBox="1">
            <a:spLocks/>
          </p:cNvSpPr>
          <p:nvPr/>
        </p:nvSpPr>
        <p:spPr>
          <a:xfrm>
            <a:off x="428265" y="1030144"/>
            <a:ext cx="11308466" cy="5486401"/>
          </a:xfrm>
          <a:prstGeom prst="rect">
            <a:avLst/>
          </a:prstGeom>
          <a:noFill/>
        </p:spPr>
        <p:txBody>
          <a:bodyPr wrap="square" rtlCol="0">
            <a:noAutofit/>
          </a:bodyPr>
          <a:lstStyle/>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2.1 </a:t>
            </a:r>
            <a:r>
              <a:rPr lang="zh-CN" altLang="en-US" sz="3200" b="1" dirty="0">
                <a:solidFill>
                  <a:srgbClr val="000000"/>
                </a:solidFill>
                <a:latin typeface="微软雅黑" panose="020B0503020204020204" pitchFamily="34" charset="-122"/>
                <a:ea typeface="微软雅黑" panose="020B0503020204020204" pitchFamily="34" charset="-122"/>
              </a:rPr>
              <a:t>机器学习基本概念</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2.2 </a:t>
            </a:r>
            <a:r>
              <a:rPr lang="zh-CN" altLang="en-US" sz="3200" b="1" dirty="0">
                <a:solidFill>
                  <a:srgbClr val="000000"/>
                </a:solidFill>
                <a:latin typeface="微软雅黑" panose="020B0503020204020204" pitchFamily="34" charset="-122"/>
                <a:ea typeface="微软雅黑" panose="020B0503020204020204" pitchFamily="34" charset="-122"/>
              </a:rPr>
              <a:t>数学基础</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b="1" dirty="0">
                <a:solidFill>
                  <a:srgbClr val="000000"/>
                </a:solidFill>
                <a:latin typeface="微软雅黑" panose="020B0503020204020204" pitchFamily="34" charset="-122"/>
                <a:ea typeface="微软雅黑" panose="020B0503020204020204" pitchFamily="34" charset="-122"/>
              </a:rPr>
              <a:t>2.3 </a:t>
            </a:r>
            <a:r>
              <a:rPr lang="zh-CN" altLang="en-US" sz="3200" b="1" dirty="0">
                <a:solidFill>
                  <a:srgbClr val="000000"/>
                </a:solidFill>
                <a:latin typeface="微软雅黑" panose="020B0503020204020204" pitchFamily="34" charset="-122"/>
                <a:ea typeface="微软雅黑" panose="020B0503020204020204" pitchFamily="34" charset="-122"/>
              </a:rPr>
              <a:t>常用模型</a:t>
            </a:r>
            <a:endParaRPr lang="en-US" altLang="zh-CN" sz="3200" b="1"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zh-CN" altLang="en-US" sz="2800" dirty="0">
                <a:solidFill>
                  <a:srgbClr val="000000"/>
                </a:solidFill>
                <a:latin typeface="微软雅黑" panose="020B0503020204020204" pitchFamily="34" charset="-122"/>
                <a:ea typeface="微软雅黑" panose="020B0503020204020204" pitchFamily="34" charset="-122"/>
              </a:rPr>
              <a:t>线性回归</a:t>
            </a:r>
            <a:endParaRPr lang="en-US" altLang="zh-CN" sz="280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en-US" altLang="zh-CN" sz="2800" dirty="0">
                <a:solidFill>
                  <a:srgbClr val="000000"/>
                </a:solidFill>
                <a:latin typeface="微软雅黑" panose="020B0503020204020204" pitchFamily="34" charset="-122"/>
                <a:ea typeface="微软雅黑" panose="020B0503020204020204" pitchFamily="34" charset="-122"/>
              </a:rPr>
              <a:t>Logistic</a:t>
            </a:r>
            <a:r>
              <a:rPr lang="zh-CN" altLang="zh-CN" sz="2800" dirty="0">
                <a:solidFill>
                  <a:srgbClr val="000000"/>
                </a:solidFill>
                <a:latin typeface="微软雅黑" panose="020B0503020204020204" pitchFamily="34" charset="-122"/>
                <a:ea typeface="微软雅黑" panose="020B0503020204020204" pitchFamily="34" charset="-122"/>
              </a:rPr>
              <a:t>回归</a:t>
            </a:r>
            <a:endParaRPr lang="en-US" altLang="zh-CN" sz="2800" dirty="0">
              <a:solidFill>
                <a:srgbClr val="000000"/>
              </a:solidFill>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en-US" altLang="zh-CN" sz="2800" dirty="0" err="1">
                <a:solidFill>
                  <a:srgbClr val="000000"/>
                </a:solidFill>
                <a:latin typeface="微软雅黑" panose="020B0503020204020204" pitchFamily="34" charset="-122"/>
                <a:ea typeface="微软雅黑" panose="020B0503020204020204" pitchFamily="34" charset="-122"/>
              </a:rPr>
              <a:t>Softmax</a:t>
            </a:r>
            <a:r>
              <a:rPr lang="zh-CN" altLang="zh-CN" sz="2800" dirty="0">
                <a:solidFill>
                  <a:srgbClr val="000000"/>
                </a:solidFill>
                <a:latin typeface="微软雅黑" panose="020B0503020204020204" pitchFamily="34" charset="-122"/>
                <a:ea typeface="微软雅黑" panose="020B0503020204020204" pitchFamily="34" charset="-122"/>
              </a:rPr>
              <a:t>回归</a:t>
            </a:r>
          </a:p>
          <a:p>
            <a:pPr marL="914400" lvl="1" indent="-457200">
              <a:lnSpc>
                <a:spcPct val="150000"/>
              </a:lnSpc>
              <a:buFont typeface="Arial" panose="020B0604020202020204" pitchFamily="34" charset="0"/>
              <a:buChar char="•"/>
            </a:pPr>
            <a:r>
              <a:rPr lang="zh-CN" altLang="zh-CN" sz="2800" dirty="0">
                <a:solidFill>
                  <a:srgbClr val="000000"/>
                </a:solidFill>
                <a:latin typeface="微软雅黑" panose="020B0503020204020204" pitchFamily="34" charset="-122"/>
                <a:ea typeface="微软雅黑" panose="020B0503020204020204" pitchFamily="34" charset="-122"/>
              </a:rPr>
              <a:t>感知机</a:t>
            </a:r>
          </a:p>
          <a:p>
            <a:pPr marL="457200" indent="-457200">
              <a:lnSpc>
                <a:spcPct val="150000"/>
              </a:lnSpc>
              <a:buFont typeface="Wingdings" panose="05000000000000000000" pitchFamily="2" charset="2"/>
              <a:buChar char="Ø"/>
            </a:pP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265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xEl>
                                              <p:pRg st="0" end="0"/>
                                            </p:txEl>
                                          </p:spTgt>
                                        </p:tgtEl>
                                        <p:attrNameLst>
                                          <p:attrName>style.opacity</p:attrName>
                                        </p:attrNameLst>
                                      </p:cBhvr>
                                      <p:to>
                                        <p:strVal val="0.25"/>
                                      </p:to>
                                    </p:set>
                                    <p:animEffect filter="image" prLst="opacity: 0.25">
                                      <p:cBhvr rctx="IE">
                                        <p:cTn id="7" dur="indefinite"/>
                                        <p:tgtEl>
                                          <p:spTgt spid="2">
                                            <p:txEl>
                                              <p:pRg st="0" end="0"/>
                                            </p:txEl>
                                          </p:spTgt>
                                        </p:tgtEl>
                                      </p:cBhvr>
                                    </p:animEffect>
                                  </p:childTnLst>
                                </p:cTn>
                              </p:par>
                              <p:par>
                                <p:cTn id="8" presetID="9" presetClass="emph" presetSubtype="0" nodeType="withEffect">
                                  <p:stCondLst>
                                    <p:cond delay="0"/>
                                  </p:stCondLst>
                                  <p:childTnLst>
                                    <p:set>
                                      <p:cBhvr>
                                        <p:cTn id="9" dur="indefinite"/>
                                        <p:tgtEl>
                                          <p:spTgt spid="2">
                                            <p:txEl>
                                              <p:pRg st="1" end="1"/>
                                            </p:txEl>
                                          </p:spTgt>
                                        </p:tgtEl>
                                        <p:attrNameLst>
                                          <p:attrName>style.opacity</p:attrName>
                                        </p:attrNameLst>
                                      </p:cBhvr>
                                      <p:to>
                                        <p:strVal val="0.25"/>
                                      </p:to>
                                    </p:set>
                                    <p:animEffect filter="image" prLst="opacity: 0.25">
                                      <p:cBhvr rctx="IE">
                                        <p:cTn id="10" dur="indefinite"/>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线性模型</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Linear Model</a:t>
            </a:r>
            <a:r>
              <a:rPr lang="zh-CN" altLang="en-US" sz="2800" b="1" dirty="0">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4" name="图片 3" descr="屏幕剪辑">
            <a:extLst>
              <a:ext uri="{FF2B5EF4-FFF2-40B4-BE49-F238E27FC236}">
                <a16:creationId xmlns:a16="http://schemas.microsoft.com/office/drawing/2014/main" id="{73557F18-3A9C-44FD-8338-AC8348133A5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69611" y="2616134"/>
            <a:ext cx="3416438" cy="3168721"/>
          </a:xfrm>
          <a:prstGeom prst="rect">
            <a:avLst/>
          </a:prstGeom>
        </p:spPr>
      </p:pic>
      <p:sp>
        <p:nvSpPr>
          <p:cNvPr id="9" name="内容占位符 2">
            <a:extLst>
              <a:ext uri="{FF2B5EF4-FFF2-40B4-BE49-F238E27FC236}">
                <a16:creationId xmlns:a16="http://schemas.microsoft.com/office/drawing/2014/main" id="{13F24E4C-BE90-4E77-926F-2CF03F1BAC24}"/>
              </a:ext>
            </a:extLst>
          </p:cNvPr>
          <p:cNvSpPr txBox="1">
            <a:spLocks/>
          </p:cNvSpPr>
          <p:nvPr/>
        </p:nvSpPr>
        <p:spPr bwMode="auto">
          <a:xfrm>
            <a:off x="667676" y="953873"/>
            <a:ext cx="5722107" cy="139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rPr>
              <a:t>线性回归：通过样本特征的线性组合来进行连续值得预测</a:t>
            </a:r>
            <a:endParaRPr lang="zh-CN" altLang="en-US" sz="2000" dirty="0">
              <a:solidFill>
                <a:schemeClr val="tx1"/>
              </a:solidFill>
              <a:latin typeface="微软雅黑" panose="020B0503020204020204" pitchFamily="34" charset="-122"/>
              <a:ea typeface="微软雅黑" panose="020B0503020204020204" pitchFamily="34" charset="-122"/>
              <a:cs typeface="+mn-cs"/>
            </a:endParaRPr>
          </a:p>
        </p:txBody>
      </p:sp>
      <p:pic>
        <p:nvPicPr>
          <p:cNvPr id="7" name="图片 6" descr="屏幕剪辑">
            <a:extLst>
              <a:ext uri="{FF2B5EF4-FFF2-40B4-BE49-F238E27FC236}">
                <a16:creationId xmlns:a16="http://schemas.microsoft.com/office/drawing/2014/main" id="{26A507AB-C7D0-4A6C-8528-31037159C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38" y="2353417"/>
            <a:ext cx="3530989" cy="711278"/>
          </a:xfrm>
          <a:prstGeom prst="rect">
            <a:avLst/>
          </a:prstGeom>
        </p:spPr>
      </p:pic>
      <p:pic>
        <p:nvPicPr>
          <p:cNvPr id="8" name="图片 7" descr="屏幕剪辑">
            <a:extLst>
              <a:ext uri="{FF2B5EF4-FFF2-40B4-BE49-F238E27FC236}">
                <a16:creationId xmlns:a16="http://schemas.microsoft.com/office/drawing/2014/main" id="{4D90255D-6E0C-4C9E-8A9A-2747D38B62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196" y="3064695"/>
            <a:ext cx="5531805" cy="3313793"/>
          </a:xfrm>
          <a:prstGeom prst="rect">
            <a:avLst/>
          </a:prstGeom>
        </p:spPr>
      </p:pic>
      <p:sp>
        <p:nvSpPr>
          <p:cNvPr id="10" name="内容占位符 2">
            <a:extLst>
              <a:ext uri="{FF2B5EF4-FFF2-40B4-BE49-F238E27FC236}">
                <a16:creationId xmlns:a16="http://schemas.microsoft.com/office/drawing/2014/main" id="{7BE3511D-7DB6-4346-8C44-D94CF55E82D2}"/>
              </a:ext>
            </a:extLst>
          </p:cNvPr>
          <p:cNvSpPr txBox="1">
            <a:spLocks/>
          </p:cNvSpPr>
          <p:nvPr/>
        </p:nvSpPr>
        <p:spPr bwMode="auto">
          <a:xfrm>
            <a:off x="6712141" y="811994"/>
            <a:ext cx="5023692" cy="139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342900" indent="-342900">
              <a:lnSpc>
                <a:spcPct val="150000"/>
              </a:lnSpc>
              <a:spcBef>
                <a:spcPct val="0"/>
              </a:spcBef>
              <a:buClrTx/>
              <a:buSzTx/>
              <a:buFont typeface="Arial" panose="020B0604020202020204" pitchFamily="34" charset="0"/>
              <a:buChar char="•"/>
            </a:pPr>
            <a:r>
              <a:rPr lang="zh-CN" altLang="en-US" sz="2400" b="1" dirty="0">
                <a:solidFill>
                  <a:schemeClr val="tx1"/>
                </a:solidFill>
                <a:latin typeface="微软雅黑" panose="020B0503020204020204" pitchFamily="34" charset="-122"/>
                <a:ea typeface="微软雅黑" panose="020B0503020204020204" pitchFamily="34" charset="-122"/>
              </a:rPr>
              <a:t>分类问题中，由于输出目标 </a:t>
            </a:r>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 </a:t>
            </a:r>
            <a:r>
              <a:rPr lang="zh-CN" altLang="en-US" sz="2400" b="1" dirty="0">
                <a:solidFill>
                  <a:schemeClr val="tx1"/>
                </a:solidFill>
                <a:latin typeface="微软雅黑" panose="020B0503020204020204" pitchFamily="34" charset="-122"/>
                <a:ea typeface="微软雅黑" panose="020B0503020204020204" pitchFamily="34" charset="-122"/>
              </a:rPr>
              <a:t>是一些离散的标签，而 </a:t>
            </a:r>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值域为实数，因此无法直接进行预测</a:t>
            </a:r>
            <a:endParaRPr lang="zh-CN" altLang="en-US" sz="2000" dirty="0">
              <a:solidFill>
                <a:schemeClr val="tx1"/>
              </a:solidFill>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71C139B8-8E33-47BB-ADD3-0847E54C373E}"/>
              </a:ext>
            </a:extLst>
          </p:cNvPr>
          <p:cNvSpPr txBox="1"/>
          <p:nvPr/>
        </p:nvSpPr>
        <p:spPr>
          <a:xfrm>
            <a:off x="6537001" y="5963621"/>
            <a:ext cx="6131490"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线性的判别函数</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非线性的决策函数</a:t>
            </a:r>
          </a:p>
        </p:txBody>
      </p:sp>
    </p:spTree>
    <p:extLst>
      <p:ext uri="{BB962C8B-B14F-4D97-AF65-F5344CB8AC3E}">
        <p14:creationId xmlns:p14="http://schemas.microsoft.com/office/powerpoint/2010/main" val="405387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二分类问题</a:t>
            </a:r>
          </a:p>
        </p:txBody>
      </p:sp>
      <p:pic>
        <p:nvPicPr>
          <p:cNvPr id="4" name="图片 3">
            <a:extLst>
              <a:ext uri="{FF2B5EF4-FFF2-40B4-BE49-F238E27FC236}">
                <a16:creationId xmlns:a16="http://schemas.microsoft.com/office/drawing/2014/main" id="{382B53C6-13AA-4013-9824-1AC76EEA8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118" y="2263270"/>
            <a:ext cx="4029104" cy="3019447"/>
          </a:xfrm>
          <a:prstGeom prst="rect">
            <a:avLst/>
          </a:prstGeom>
        </p:spPr>
      </p:pic>
      <p:sp>
        <p:nvSpPr>
          <p:cNvPr id="5" name="文本框 4">
            <a:extLst>
              <a:ext uri="{FF2B5EF4-FFF2-40B4-BE49-F238E27FC236}">
                <a16:creationId xmlns:a16="http://schemas.microsoft.com/office/drawing/2014/main" id="{E21D65D4-137D-44FB-B053-BFCB97A725CB}"/>
              </a:ext>
            </a:extLst>
          </p:cNvPr>
          <p:cNvSpPr txBox="1"/>
          <p:nvPr/>
        </p:nvSpPr>
        <p:spPr>
          <a:xfrm>
            <a:off x="3250706" y="5535926"/>
            <a:ext cx="4493538" cy="523220"/>
          </a:xfrm>
          <a:prstGeom prst="rect">
            <a:avLst/>
          </a:prstGeom>
          <a:noFill/>
        </p:spPr>
        <p:txBody>
          <a:bodyPr wrap="none" rtlCol="0">
            <a:spAutoFit/>
          </a:bodyPr>
          <a:lstStyle/>
          <a:p>
            <a:r>
              <a:rPr lang="zh-CN" altLang="en-US" sz="2800" dirty="0">
                <a:solidFill>
                  <a:srgbClr val="0000FF"/>
                </a:solidFill>
              </a:rPr>
              <a:t>是否还有其他得决策函数？</a:t>
            </a:r>
          </a:p>
        </p:txBody>
      </p:sp>
      <p:pic>
        <p:nvPicPr>
          <p:cNvPr id="7" name="图片 6">
            <a:extLst>
              <a:ext uri="{FF2B5EF4-FFF2-40B4-BE49-F238E27FC236}">
                <a16:creationId xmlns:a16="http://schemas.microsoft.com/office/drawing/2014/main" id="{5AEA87E1-B18E-4B9C-AD73-ACD7C6ECB619}"/>
              </a:ext>
            </a:extLst>
          </p:cNvPr>
          <p:cNvPicPr>
            <a:picLocks noChangeAspect="1"/>
          </p:cNvPicPr>
          <p:nvPr/>
        </p:nvPicPr>
        <p:blipFill>
          <a:blip r:embed="rId4"/>
          <a:stretch>
            <a:fillRect/>
          </a:stretch>
        </p:blipFill>
        <p:spPr>
          <a:xfrm>
            <a:off x="1576087" y="2739013"/>
            <a:ext cx="4381500" cy="1212491"/>
          </a:xfrm>
          <a:prstGeom prst="rect">
            <a:avLst/>
          </a:prstGeom>
        </p:spPr>
      </p:pic>
      <p:sp>
        <p:nvSpPr>
          <p:cNvPr id="8" name="内容占位符 2">
            <a:extLst>
              <a:ext uri="{FF2B5EF4-FFF2-40B4-BE49-F238E27FC236}">
                <a16:creationId xmlns:a16="http://schemas.microsoft.com/office/drawing/2014/main" id="{477BB9CC-AEE3-4719-9F8D-DC4F14E89507}"/>
              </a:ext>
            </a:extLst>
          </p:cNvPr>
          <p:cNvSpPr txBox="1">
            <a:spLocks/>
          </p:cNvSpPr>
          <p:nvPr/>
        </p:nvSpPr>
        <p:spPr bwMode="auto">
          <a:xfrm>
            <a:off x="608400" y="1220400"/>
            <a:ext cx="9778151" cy="139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a:lnSpc>
                <a:spcPct val="150000"/>
              </a:lnSpc>
              <a:spcBef>
                <a:spcPct val="0"/>
              </a:spcBef>
              <a:buClrTx/>
              <a:buSzTx/>
              <a:buFont typeface="Wingdings" panose="05000000000000000000" pitchFamily="2" charset="2"/>
              <a:buChar char="Ø"/>
            </a:pPr>
            <a:r>
              <a:rPr lang="zh-CN" altLang="en-US" b="1" dirty="0">
                <a:solidFill>
                  <a:schemeClr val="tx1"/>
                </a:solidFill>
                <a:latin typeface="微软雅黑" panose="020B0503020204020204" pitchFamily="34" charset="-122"/>
                <a:ea typeface="微软雅黑" panose="020B0503020204020204" pitchFamily="34" charset="-122"/>
              </a:rPr>
              <a:t>二分类问题中， </a:t>
            </a:r>
            <a:r>
              <a:rPr lang="en-US" altLang="zh-CN"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chemeClr val="tx1"/>
                </a:solidFill>
                <a:latin typeface="微软雅黑" panose="020B0503020204020204" pitchFamily="34" charset="-122"/>
                <a:ea typeface="微软雅黑" panose="020B0503020204020204" pitchFamily="34" charset="-122"/>
              </a:rPr>
              <a:t>可以是符号函数（</a:t>
            </a:r>
            <a:r>
              <a:rPr lang="en-US" altLang="zh-CN" b="1" dirty="0">
                <a:solidFill>
                  <a:schemeClr val="tx1"/>
                </a:solidFill>
                <a:latin typeface="微软雅黑" panose="020B0503020204020204" pitchFamily="34" charset="-122"/>
                <a:ea typeface="微软雅黑" panose="020B0503020204020204" pitchFamily="34" charset="-122"/>
              </a:rPr>
              <a:t>Sign Function</a:t>
            </a:r>
            <a:r>
              <a:rPr lang="zh-CN" altLang="en-US" b="1" dirty="0">
                <a:solidFill>
                  <a:schemeClr val="tx1"/>
                </a:solidFill>
                <a:latin typeface="微软雅黑" panose="020B0503020204020204" pitchFamily="34" charset="-122"/>
                <a:ea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9376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B2ED920B-E755-45A7-913F-40BBDF1A7CB2}"/>
                  </a:ext>
                </a:extLst>
              </p:cNvPr>
              <p:cNvSpPr txBox="1">
                <a:spLocks/>
              </p:cNvSpPr>
              <p:nvPr/>
            </p:nvSpPr>
            <p:spPr>
              <a:xfrm>
                <a:off x="609600" y="1219200"/>
                <a:ext cx="10972800" cy="491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将分类问题看作条件概率估计问题</a:t>
                </a:r>
                <a:endParaRPr lang="en-US" altLang="zh-CN" b="1" dirty="0">
                  <a:latin typeface="微软雅黑" panose="020B0503020204020204" pitchFamily="34" charset="-122"/>
                  <a:ea typeface="微软雅黑" panose="020B0503020204020204" pitchFamily="34" charset="-122"/>
                </a:endParaRPr>
              </a:p>
              <a:p>
                <a:pPr lvl="1">
                  <a:lnSpc>
                    <a:spcPct val="150000"/>
                  </a:lnSpc>
                  <a:spcBef>
                    <a:spcPts val="1200"/>
                  </a:spcBef>
                </a:pPr>
                <a:r>
                  <a:rPr lang="zh-CN" altLang="en-US" dirty="0">
                    <a:latin typeface="微软雅黑" panose="020B0503020204020204" pitchFamily="34" charset="-122"/>
                    <a:ea typeface="微软雅黑" panose="020B0503020204020204" pitchFamily="34" charset="-122"/>
                  </a:rPr>
                  <a:t>引入非线性函数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来预测类别标签的条件概率 </a:t>
                </a:r>
                <a14:m>
                  <m:oMath xmlns:m="http://schemas.openxmlformats.org/officeDocument/2006/math">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𝑦</m:t>
                    </m:r>
                    <m:r>
                      <a:rPr lang="en-US" altLang="zh-CN" dirty="0" smtClean="0">
                        <a:latin typeface="Cambria Math" panose="02040503050406030204" pitchFamily="18" charset="0"/>
                      </a:rPr>
                      <m:t>=</m:t>
                    </m:r>
                    <m:r>
                      <a:rPr lang="en-US" altLang="zh-CN" dirty="0" err="1" smtClean="0">
                        <a:latin typeface="Cambria Math" panose="02040503050406030204" pitchFamily="18" charset="0"/>
                      </a:rPr>
                      <m:t>𝑐</m:t>
                    </m:r>
                    <m:r>
                      <a:rPr lang="en-US" altLang="zh-CN" dirty="0" err="1" smtClean="0">
                        <a:latin typeface="Cambria Math" panose="02040503050406030204" pitchFamily="18" charset="0"/>
                      </a:rPr>
                      <m:t>|</m:t>
                    </m:r>
                    <m:r>
                      <a:rPr lang="en-US" altLang="zh-CN" dirty="0" err="1" smtClean="0">
                        <a:latin typeface="Cambria Math" panose="02040503050406030204" pitchFamily="18" charset="0"/>
                      </a:rPr>
                      <m:t>𝑥</m:t>
                    </m:r>
                    <m:r>
                      <a:rPr lang="en-US" altLang="zh-CN" dirty="0"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以二分类为例，</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函数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f </a:t>
                </a:r>
                <a:r>
                  <a:rPr lang="zh-CN" altLang="en-US" dirty="0">
                    <a:latin typeface="微软雅黑" panose="020B0503020204020204" pitchFamily="34" charset="-122"/>
                    <a:ea typeface="微软雅黑" panose="020B0503020204020204" pitchFamily="34" charset="-122"/>
                  </a:rPr>
                  <a:t>：线性函数</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函数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dirty="0">
                    <a:latin typeface="微软雅黑" panose="020B0503020204020204" pitchFamily="34" charset="-122"/>
                    <a:ea typeface="微软雅黑" panose="020B0503020204020204" pitchFamily="34" charset="-122"/>
                  </a:rPr>
                  <a:t>：把线性函数的值域从实数区间“挤压”到了</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之间，可以用来表示概率。</a:t>
                </a:r>
              </a:p>
            </p:txBody>
          </p:sp>
        </mc:Choice>
        <mc:Fallback xmlns="">
          <p:sp>
            <p:nvSpPr>
              <p:cNvPr id="9" name="内容占位符 2">
                <a:extLst>
                  <a:ext uri="{FF2B5EF4-FFF2-40B4-BE49-F238E27FC236}">
                    <a16:creationId xmlns:a16="http://schemas.microsoft.com/office/drawing/2014/main" id="{B2ED920B-E755-45A7-913F-40BBDF1A7CB2}"/>
                  </a:ext>
                </a:extLst>
              </p:cNvPr>
              <p:cNvSpPr txBox="1">
                <a:spLocks noRot="1" noChangeAspect="1" noMove="1" noResize="1" noEditPoints="1" noAdjustHandles="1" noChangeArrowheads="1" noChangeShapeType="1" noTextEdit="1"/>
              </p:cNvSpPr>
              <p:nvPr/>
            </p:nvSpPr>
            <p:spPr>
              <a:xfrm>
                <a:off x="609600" y="1219200"/>
                <a:ext cx="10972800" cy="4910138"/>
              </a:xfrm>
              <a:prstGeom prst="rect">
                <a:avLst/>
              </a:prstGeom>
              <a:blipFill>
                <a:blip r:embed="rId3"/>
                <a:stretch>
                  <a:fillRect l="-944" t="-1242" r="-11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233EA528-6F64-42EA-8376-9C42A477CD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5253" y="2921831"/>
            <a:ext cx="3268505" cy="414836"/>
          </a:xfrm>
          <a:prstGeom prst="rect">
            <a:avLst/>
          </a:prstGeom>
        </p:spPr>
      </p:pic>
      <p:sp>
        <p:nvSpPr>
          <p:cNvPr id="11" name="矩形 10">
            <a:extLst>
              <a:ext uri="{FF2B5EF4-FFF2-40B4-BE49-F238E27FC236}">
                <a16:creationId xmlns:a16="http://schemas.microsoft.com/office/drawing/2014/main" id="{6137BFD4-79A8-41ED-991C-74F9A7EAB8F4}"/>
              </a:ext>
            </a:extLst>
          </p:cNvPr>
          <p:cNvSpPr/>
          <p:nvPr/>
        </p:nvSpPr>
        <p:spPr>
          <a:xfrm>
            <a:off x="4332384" y="5454134"/>
            <a:ext cx="4267344" cy="461665"/>
          </a:xfrm>
          <a:prstGeom prst="rect">
            <a:avLst/>
          </a:prstGeom>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如何构建函数 </a:t>
            </a:r>
            <a:r>
              <a:rPr lang="en-US" altLang="zh-CN" sz="2400" i="1" dirty="0">
                <a:solidFill>
                  <a:srgbClr val="FF0000"/>
                </a:solidFill>
                <a:latin typeface="Times New Roman" panose="02020603050405020304" pitchFamily="18" charset="0"/>
                <a:cs typeface="Times New Roman" panose="02020603050405020304" pitchFamily="18" charset="0"/>
              </a:rPr>
              <a:t>g </a:t>
            </a:r>
            <a:r>
              <a:rPr lang="zh-CN" altLang="en-US" sz="2400" dirty="0">
                <a:solidFill>
                  <a:srgbClr val="FF0000"/>
                </a:solidFill>
              </a:rPr>
              <a:t>？</a:t>
            </a:r>
          </a:p>
        </p:txBody>
      </p:sp>
    </p:spTree>
    <p:extLst>
      <p:ext uri="{BB962C8B-B14F-4D97-AF65-F5344CB8AC3E}">
        <p14:creationId xmlns:p14="http://schemas.microsoft.com/office/powerpoint/2010/main" val="113402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2ED6541-77EB-4BC4-852D-3C5EB29E7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508" y="1959433"/>
            <a:ext cx="2646438" cy="1002268"/>
          </a:xfrm>
          <a:prstGeom prst="rect">
            <a:avLst/>
          </a:prstGeom>
        </p:spPr>
      </p:pic>
      <p:pic>
        <p:nvPicPr>
          <p:cNvPr id="10" name="图片 9">
            <a:extLst>
              <a:ext uri="{FF2B5EF4-FFF2-40B4-BE49-F238E27FC236}">
                <a16:creationId xmlns:a16="http://schemas.microsoft.com/office/drawing/2014/main" id="{E15C275D-BD44-453C-A4DA-FA28CF1209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8902" y="4704202"/>
            <a:ext cx="3452812" cy="1268238"/>
          </a:xfrm>
          <a:prstGeom prst="rect">
            <a:avLst/>
          </a:prstGeom>
        </p:spPr>
      </p:pic>
      <p:pic>
        <p:nvPicPr>
          <p:cNvPr id="7170" name="Picture 2" descr="Image result for softmax vs sigmoid">
            <a:extLst>
              <a:ext uri="{FF2B5EF4-FFF2-40B4-BE49-F238E27FC236}">
                <a16:creationId xmlns:a16="http://schemas.microsoft.com/office/drawing/2014/main" id="{A3B4586A-C4AC-4542-B412-B52B338426E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835415" y="1512853"/>
            <a:ext cx="5701080" cy="24743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FCF9DDF-1398-48E1-8A25-1DCD67F626A3}"/>
                  </a:ext>
                </a:extLst>
              </p:cNvPr>
              <p:cNvSpPr txBox="1"/>
              <p:nvPr/>
            </p:nvSpPr>
            <p:spPr>
              <a:xfrm>
                <a:off x="6356586" y="1112743"/>
                <a:ext cx="4826386" cy="400110"/>
              </a:xfrm>
              <a:prstGeom prst="rect">
                <a:avLst/>
              </a:prstGeom>
              <a:noFill/>
            </p:spPr>
            <p:txBody>
              <a:bodyPr wrap="none" rtlCol="0">
                <a:spAutoFit/>
              </a:bodyPr>
              <a:lstStyle/>
              <a:p>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除了 </a:t>
                </a:r>
                <a:r>
                  <a:rPr lang="en-US" altLang="zh-CN" sz="2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logisitc</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，还有什么函数 </a:t>
                </a:r>
                <a14:m>
                  <m:oMath xmlns:m="http://schemas.openxmlformats.org/officeDocument/2006/math">
                    <m:r>
                      <a:rPr lang="en-US" altLang="zh-CN" sz="2000" i="1" dirty="0"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𝑓</m:t>
                    </m:r>
                    <m:r>
                      <a:rPr lang="en-US" altLang="zh-CN" sz="2000" i="1" dirty="0"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r>
                      <a:rPr lang="en-US" altLang="zh-CN" sz="2000" i="1" dirty="0"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𝑅</m:t>
                    </m:r>
                    <m:r>
                      <a:rPr lang="en-US" altLang="zh-CN" sz="2000" b="0" i="1" dirty="0"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r>
                      <a:rPr lang="en-US" altLang="zh-CN" sz="2000" i="1" dirty="0"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t>(0,1)</m:t>
                    </m:r>
                  </m:oMath>
                </a14:m>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EFCF9DDF-1398-48E1-8A25-1DCD67F626A3}"/>
                  </a:ext>
                </a:extLst>
              </p:cNvPr>
              <p:cNvSpPr txBox="1">
                <a:spLocks noRot="1" noChangeAspect="1" noMove="1" noResize="1" noEditPoints="1" noAdjustHandles="1" noChangeArrowheads="1" noChangeShapeType="1" noTextEdit="1"/>
              </p:cNvSpPr>
              <p:nvPr/>
            </p:nvSpPr>
            <p:spPr>
              <a:xfrm>
                <a:off x="6356586" y="1112743"/>
                <a:ext cx="4826386" cy="400110"/>
              </a:xfrm>
              <a:prstGeom prst="rect">
                <a:avLst/>
              </a:prstGeom>
              <a:blipFill>
                <a:blip r:embed="rId7"/>
                <a:stretch>
                  <a:fillRect l="-1391" t="-9231" r="-253" b="-27692"/>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4BB7F9C-A51A-4596-A1C5-1D4EBA601A3D}"/>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9" name="内容占位符 2">
            <a:extLst>
              <a:ext uri="{FF2B5EF4-FFF2-40B4-BE49-F238E27FC236}">
                <a16:creationId xmlns:a16="http://schemas.microsoft.com/office/drawing/2014/main" id="{FFB4803C-AC9B-4ADA-AE1E-A08078701E9A}"/>
              </a:ext>
            </a:extLst>
          </p:cNvPr>
          <p:cNvSpPr txBox="1">
            <a:spLocks/>
          </p:cNvSpPr>
          <p:nvPr/>
        </p:nvSpPr>
        <p:spPr>
          <a:xfrm>
            <a:off x="609600" y="1219200"/>
            <a:ext cx="2772578"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Logistic</a:t>
            </a:r>
            <a:r>
              <a:rPr lang="zh-CN" altLang="en-US" b="1" dirty="0">
                <a:latin typeface="微软雅黑" panose="020B0503020204020204" pitchFamily="34" charset="-122"/>
                <a:ea typeface="微软雅黑" panose="020B0503020204020204" pitchFamily="34" charset="-122"/>
              </a:rPr>
              <a:t>函数</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Logistic</a:t>
            </a:r>
            <a:r>
              <a:rPr lang="zh-CN" altLang="en-US" b="1" dirty="0">
                <a:latin typeface="微软雅黑" panose="020B0503020204020204" pitchFamily="34" charset="-122"/>
                <a:ea typeface="微软雅黑" panose="020B0503020204020204" pitchFamily="34" charset="-122"/>
              </a:rPr>
              <a:t>回归</a:t>
            </a:r>
          </a:p>
        </p:txBody>
      </p:sp>
    </p:spTree>
    <p:custDataLst>
      <p:tags r:id="rId1"/>
    </p:custDataLst>
    <p:extLst>
      <p:ext uri="{BB962C8B-B14F-4D97-AF65-F5344CB8AC3E}">
        <p14:creationId xmlns:p14="http://schemas.microsoft.com/office/powerpoint/2010/main" val="19344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fade">
                                      <p:cBhvr>
                                        <p:cTn id="15"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307E8B4-4C6E-4A23-8EF7-938298A3A8B9}"/>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7D4FDA-FBE4-442D-BE8C-E77FBD9C5FB0}"/>
                  </a:ext>
                </a:extLst>
              </p:cNvPr>
              <p:cNvSpPr txBox="1">
                <a:spLocks/>
              </p:cNvSpPr>
              <p:nvPr/>
            </p:nvSpPr>
            <p:spPr>
              <a:xfrm>
                <a:off x="609600" y="1219200"/>
                <a:ext cx="10972800" cy="491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a:t>
                </a:r>
                <a:endParaRPr lang="en-US" altLang="zh-CN" b="1"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模型预测条件概率</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𝑝</m:t>
                        </m:r>
                      </m:e>
                      <m:sub>
                        <m:r>
                          <a:rPr lang="en-US" altLang="zh-CN" sz="2800">
                            <a:latin typeface="Cambria Math" panose="02040503050406030204" pitchFamily="18" charset="0"/>
                          </a:rPr>
                          <m:t>𝜃</m:t>
                        </m:r>
                      </m:sub>
                    </m:sSub>
                    <m:d>
                      <m:dPr>
                        <m:ctrlPr>
                          <a:rPr lang="en-US" altLang="zh-CN" sz="2800" i="1">
                            <a:latin typeface="Cambria Math" panose="02040503050406030204" pitchFamily="18" charset="0"/>
                          </a:rPr>
                        </m:ctrlPr>
                      </m:dPr>
                      <m:e>
                        <m:r>
                          <a:rPr lang="en-US" altLang="zh-CN" sz="2800">
                            <a:latin typeface="Cambria Math" panose="02040503050406030204" pitchFamily="18" charset="0"/>
                          </a:rPr>
                          <m:t>𝑦</m:t>
                        </m:r>
                      </m:e>
                      <m:e>
                        <m:r>
                          <a:rPr lang="en-US" altLang="zh-CN" sz="2800">
                            <a:latin typeface="Cambria Math" panose="02040503050406030204" pitchFamily="18" charset="0"/>
                          </a:rPr>
                          <m:t>𝒙</m:t>
                        </m:r>
                      </m:e>
                    </m:d>
                  </m:oMath>
                </a14:m>
                <a:endParaRPr lang="en-US" altLang="zh-CN" sz="2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rPr>
                  <a:t>真实条件概率 </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𝑝</m:t>
                        </m:r>
                      </m:e>
                      <m:sub>
                        <m:r>
                          <a:rPr lang="en-US" altLang="zh-CN" sz="2800">
                            <a:latin typeface="Cambria Math" panose="02040503050406030204" pitchFamily="18" charset="0"/>
                          </a:rPr>
                          <m:t>𝑟</m:t>
                        </m:r>
                      </m:sub>
                    </m:sSub>
                    <m:r>
                      <a:rPr lang="en-US" altLang="zh-CN" sz="2800">
                        <a:latin typeface="Cambria Math" panose="02040503050406030204" pitchFamily="18" charset="0"/>
                      </a:rPr>
                      <m:t>(</m:t>
                    </m:r>
                    <m:r>
                      <a:rPr lang="en-US" altLang="zh-CN" sz="2800">
                        <a:latin typeface="Cambria Math" panose="02040503050406030204" pitchFamily="18" charset="0"/>
                      </a:rPr>
                      <m:t>𝑦</m:t>
                    </m:r>
                    <m:r>
                      <a:rPr lang="en-US" altLang="zh-CN" sz="2800">
                        <a:latin typeface="Cambria Math" panose="02040503050406030204" pitchFamily="18" charset="0"/>
                      </a:rPr>
                      <m:t>|</m:t>
                    </m:r>
                    <m:r>
                      <a:rPr lang="en-US" altLang="zh-CN" sz="2800">
                        <a:latin typeface="Cambria Math" panose="02040503050406030204" pitchFamily="18" charset="0"/>
                      </a:rPr>
                      <m:t>𝒙</m:t>
                    </m:r>
                    <m:r>
                      <a:rPr lang="en-US" altLang="zh-CN" sz="2800">
                        <a:latin typeface="Cambria Math" panose="02040503050406030204" pitchFamily="18" charset="0"/>
                      </a:rPr>
                      <m:t>)</m:t>
                    </m:r>
                  </m:oMath>
                </a14:m>
                <a:endParaRPr lang="en-US" altLang="zh-CN" sz="28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对于一个样本</a:t>
                </a:r>
                <a14:m>
                  <m:oMath xmlns:m="http://schemas.openxmlformats.org/officeDocument/2006/math">
                    <m:d>
                      <m:dPr>
                        <m:ctrlPr>
                          <a:rPr lang="en-US" altLang="zh-CN" sz="2400" i="1">
                            <a:latin typeface="Cambria Math" panose="02040503050406030204" pitchFamily="18" charset="0"/>
                          </a:rPr>
                        </m:ctrlPr>
                      </m:dPr>
                      <m:e>
                        <m:r>
                          <a:rPr lang="en-US" altLang="zh-CN" sz="2400">
                            <a:latin typeface="Cambria Math" panose="02040503050406030204" pitchFamily="18" charset="0"/>
                          </a:rPr>
                          <m:t>𝑥</m:t>
                        </m:r>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𝑦</m:t>
                            </m:r>
                          </m:e>
                          <m:sup>
                            <m:r>
                              <a:rPr lang="en-US" altLang="zh-CN" sz="2400">
                                <a:latin typeface="Cambria Math" panose="02040503050406030204" pitchFamily="18" charset="0"/>
                              </a:rPr>
                              <m:t>∗</m:t>
                            </m:r>
                          </m:sup>
                        </m:sSup>
                      </m:e>
                    </m:d>
                    <m:r>
                      <a:rPr lang="en-US" altLang="zh-CN" sz="2400">
                        <a:latin typeface="Cambria Math" panose="02040503050406030204" pitchFamily="18" charset="0"/>
                      </a:rPr>
                      <m:t>,</m:t>
                    </m:r>
                    <m:r>
                      <a:rPr lang="zh-CN" altLang="en-US" sz="2400">
                        <a:latin typeface="Cambria Math" panose="02040503050406030204" pitchFamily="18" charset="0"/>
                      </a:rPr>
                      <m:t>其</m:t>
                    </m:r>
                  </m:oMath>
                </a14:m>
                <a:r>
                  <a:rPr lang="zh-CN" altLang="en-US" sz="2400" dirty="0">
                    <a:latin typeface="微软雅黑" panose="020B0503020204020204" pitchFamily="34" charset="-122"/>
                    <a:ea typeface="微软雅黑" panose="020B0503020204020204" pitchFamily="34" charset="-122"/>
                  </a:rPr>
                  <a:t>真实条件概率为</a:t>
                </a:r>
                <a:endParaRPr lang="en-US" altLang="zh-CN" dirty="0">
                  <a:latin typeface="微软雅黑" panose="020B0503020204020204" pitchFamily="34" charset="-122"/>
                  <a:ea typeface="微软雅黑" panose="020B0503020204020204" pitchFamily="34" charset="-122"/>
                </a:endParaRPr>
              </a:p>
            </p:txBody>
          </p:sp>
        </mc:Choice>
        <mc:Fallback xmlns="">
          <p:sp>
            <p:nvSpPr>
              <p:cNvPr id="3" name="内容占位符 2">
                <a:extLst>
                  <a:ext uri="{FF2B5EF4-FFF2-40B4-BE49-F238E27FC236}">
                    <a16:creationId xmlns:a16="http://schemas.microsoft.com/office/drawing/2014/main" id="{6B7D4FDA-FBE4-442D-BE8C-E77FBD9C5FB0}"/>
                  </a:ext>
                </a:extLst>
              </p:cNvPr>
              <p:cNvSpPr txBox="1">
                <a:spLocks noRot="1" noChangeAspect="1" noMove="1" noResize="1" noEditPoints="1" noAdjustHandles="1" noChangeArrowheads="1" noChangeShapeType="1" noTextEdit="1"/>
              </p:cNvSpPr>
              <p:nvPr/>
            </p:nvSpPr>
            <p:spPr>
              <a:xfrm>
                <a:off x="609600" y="1219200"/>
                <a:ext cx="10972800" cy="4910138"/>
              </a:xfrm>
              <a:prstGeom prst="rect">
                <a:avLst/>
              </a:prstGeom>
              <a:blipFill>
                <a:blip r:embed="rId3"/>
                <a:stretch>
                  <a:fillRect l="-944" t="-124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3CEB6BA-7788-4113-8A31-FCD42E7968EA}"/>
              </a:ext>
            </a:extLst>
          </p:cNvPr>
          <p:cNvSpPr txBox="1"/>
          <p:nvPr/>
        </p:nvSpPr>
        <p:spPr>
          <a:xfrm>
            <a:off x="4131206" y="5512808"/>
            <a:ext cx="4493538" cy="46166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如何衡量两个条件分布的差异？</a:t>
            </a:r>
            <a:endParaRPr lang="en-US" altLang="zh-CN" sz="2400"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58A1A1E-218C-42FF-9A26-FC441795FE25}"/>
                  </a:ext>
                </a:extLst>
              </p:cNvPr>
              <p:cNvSpPr/>
              <p:nvPr/>
            </p:nvSpPr>
            <p:spPr>
              <a:xfrm>
                <a:off x="3329975" y="4392951"/>
                <a:ext cx="6096000" cy="830997"/>
              </a:xfrm>
              <a:prstGeom prst="rect">
                <a:avLst/>
              </a:prstGeom>
            </p:spPr>
            <p:txBody>
              <a:bodyPr>
                <a:spAutoFit/>
              </a:bodyPr>
              <a:lstStyle/>
              <a:p>
                <a:pPr lvl="1"/>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a:latin typeface="Cambria Math" panose="02040503050406030204" pitchFamily="18" charset="0"/>
                            </a:rPr>
                            <m:t>𝑝</m:t>
                          </m:r>
                        </m:e>
                        <m:sub>
                          <m:r>
                            <a:rPr lang="en-US" altLang="zh-CN" sz="2400">
                              <a:latin typeface="Cambria Math" panose="02040503050406030204" pitchFamily="18" charset="0"/>
                            </a:rPr>
                            <m:t>𝑟</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𝑦</m:t>
                          </m:r>
                          <m:r>
                            <a:rPr lang="en-US" altLang="zh-CN" sz="2400">
                              <a:latin typeface="Cambria Math" panose="02040503050406030204" pitchFamily="18" charset="0"/>
                            </a:rPr>
                            <m:t>=1|</m:t>
                          </m:r>
                          <m:r>
                            <a:rPr lang="en-US" altLang="zh-CN" sz="2400">
                              <a:latin typeface="Cambria Math" panose="02040503050406030204" pitchFamily="18" charset="0"/>
                            </a:rPr>
                            <m:t>𝒙</m:t>
                          </m:r>
                        </m:e>
                      </m:d>
                      <m:r>
                        <m:rPr>
                          <m:aln/>
                        </m:rP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𝑦</m:t>
                          </m:r>
                        </m:e>
                        <m:sup>
                          <m:r>
                            <a:rPr lang="en-US" altLang="zh-CN" sz="2400">
                              <a:latin typeface="Cambria Math" panose="02040503050406030204" pitchFamily="18" charset="0"/>
                            </a:rPr>
                            <m:t>∗</m:t>
                          </m:r>
                        </m:sup>
                      </m:sSup>
                    </m:oMath>
                  </m:oMathPara>
                </a14:m>
                <a:endParaRPr lang="en-US" altLang="zh-CN" sz="2400" dirty="0"/>
              </a:p>
              <a:p>
                <a:pPr lvl="1"/>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𝑝</m:t>
                          </m:r>
                        </m:e>
                        <m:sub>
                          <m:r>
                            <a:rPr lang="en-US" altLang="zh-CN" sz="2400">
                              <a:latin typeface="Cambria Math" panose="02040503050406030204" pitchFamily="18" charset="0"/>
                            </a:rPr>
                            <m:t>𝑟</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𝑦</m:t>
                          </m:r>
                          <m:r>
                            <a:rPr lang="en-US" altLang="zh-CN" sz="2400">
                              <a:latin typeface="Cambria Math" panose="02040503050406030204" pitchFamily="18" charset="0"/>
                            </a:rPr>
                            <m:t>=0|</m:t>
                          </m:r>
                          <m:r>
                            <a:rPr lang="en-US" altLang="zh-CN" sz="2400">
                              <a:latin typeface="Cambria Math" panose="02040503050406030204" pitchFamily="18" charset="0"/>
                            </a:rPr>
                            <m:t>𝒙</m:t>
                          </m:r>
                        </m:e>
                      </m:d>
                      <m:r>
                        <m:rPr>
                          <m:aln/>
                        </m:rPr>
                        <a:rPr lang="en-US" altLang="zh-CN" sz="2400">
                          <a:latin typeface="Cambria Math" panose="02040503050406030204" pitchFamily="18" charset="0"/>
                        </a:rPr>
                        <m:t>=</m:t>
                      </m:r>
                      <m:r>
                        <a:rPr lang="en-US" altLang="zh-CN" sz="2400">
                          <a:latin typeface="Cambria Math" panose="02040503050406030204" pitchFamily="18" charset="0"/>
                        </a:rPr>
                        <m:t>1−</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𝑦</m:t>
                          </m:r>
                        </m:e>
                        <m:sup>
                          <m:r>
                            <a:rPr lang="en-US" altLang="zh-CN" sz="2400">
                              <a:latin typeface="Cambria Math" panose="02040503050406030204" pitchFamily="18" charset="0"/>
                            </a:rPr>
                            <m:t>∗</m:t>
                          </m:r>
                        </m:sup>
                      </m:sSup>
                    </m:oMath>
                  </m:oMathPara>
                </a14:m>
                <a:endParaRPr lang="en-US" altLang="zh-CN" sz="2400" dirty="0"/>
              </a:p>
            </p:txBody>
          </p:sp>
        </mc:Choice>
        <mc:Fallback xmlns="">
          <p:sp>
            <p:nvSpPr>
              <p:cNvPr id="5" name="矩形 4">
                <a:extLst>
                  <a:ext uri="{FF2B5EF4-FFF2-40B4-BE49-F238E27FC236}">
                    <a16:creationId xmlns:a16="http://schemas.microsoft.com/office/drawing/2014/main" id="{858A1A1E-218C-42FF-9A26-FC441795FE25}"/>
                  </a:ext>
                </a:extLst>
              </p:cNvPr>
              <p:cNvSpPr>
                <a:spLocks noRot="1" noChangeAspect="1" noMove="1" noResize="1" noEditPoints="1" noAdjustHandles="1" noChangeArrowheads="1" noChangeShapeType="1" noTextEdit="1"/>
              </p:cNvSpPr>
              <p:nvPr/>
            </p:nvSpPr>
            <p:spPr>
              <a:xfrm>
                <a:off x="3329975" y="4392951"/>
                <a:ext cx="6096000" cy="830997"/>
              </a:xfrm>
              <a:prstGeom prst="rect">
                <a:avLst/>
              </a:prstGeom>
              <a:blipFill>
                <a:blip r:embed="rId4"/>
                <a:stretch>
                  <a:fillRect b="-95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E7BEE4A-89CC-4DC6-955C-9F5B6C59BBAB}"/>
                  </a:ext>
                </a:extLst>
              </p:cNvPr>
              <p:cNvSpPr/>
              <p:nvPr/>
            </p:nvSpPr>
            <p:spPr>
              <a:xfrm>
                <a:off x="4207406" y="2248898"/>
                <a:ext cx="3777188" cy="461665"/>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𝑝</m:t>
                          </m:r>
                        </m:e>
                        <m:sub>
                          <m:r>
                            <a:rPr lang="en-US" altLang="zh-CN" sz="2400">
                              <a:latin typeface="Cambria Math" panose="02040503050406030204" pitchFamily="18" charset="0"/>
                            </a:rPr>
                            <m:t>𝜃</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𝑦</m:t>
                          </m:r>
                          <m:r>
                            <a:rPr lang="en-US" altLang="zh-CN" sz="2400">
                              <a:latin typeface="Cambria Math" panose="02040503050406030204" pitchFamily="18" charset="0"/>
                            </a:rPr>
                            <m:t>=1|</m:t>
                          </m:r>
                          <m:r>
                            <a:rPr lang="en-US" altLang="zh-CN" sz="2400">
                              <a:latin typeface="Cambria Math" panose="02040503050406030204" pitchFamily="18" charset="0"/>
                            </a:rPr>
                            <m:t>𝒙</m:t>
                          </m:r>
                        </m:e>
                      </m:d>
                      <m:r>
                        <m:rPr>
                          <m:aln/>
                        </m:rPr>
                        <a:rPr lang="en-US" altLang="zh-CN" sz="2400">
                          <a:latin typeface="Cambria Math" panose="02040503050406030204" pitchFamily="18" charset="0"/>
                        </a:rPr>
                        <m:t>=</m:t>
                      </m:r>
                      <m:r>
                        <a:rPr lang="en-US" altLang="zh-CN" sz="2400">
                          <a:latin typeface="Cambria Math" panose="02040503050406030204" pitchFamily="18" charset="0"/>
                        </a:rPr>
                        <m:t>𝜎</m:t>
                      </m:r>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𝒘</m:t>
                          </m:r>
                        </m:e>
                        <m:sup>
                          <m:r>
                            <a:rPr lang="en-US" altLang="zh-CN" sz="2400">
                              <a:latin typeface="Cambria Math" panose="02040503050406030204" pitchFamily="18" charset="0"/>
                            </a:rPr>
                            <m:t>𝑻</m:t>
                          </m:r>
                        </m:sup>
                      </m:sSup>
                      <m:r>
                        <a:rPr lang="en-US" altLang="zh-CN" sz="2400">
                          <a:latin typeface="Cambria Math" panose="02040503050406030204" pitchFamily="18" charset="0"/>
                        </a:rPr>
                        <m:t>𝒙</m:t>
                      </m:r>
                      <m:r>
                        <a:rPr lang="en-US" altLang="zh-CN" sz="2400">
                          <a:latin typeface="Cambria Math" panose="02040503050406030204" pitchFamily="18" charset="0"/>
                        </a:rPr>
                        <m:t>)</m:t>
                      </m:r>
                    </m:oMath>
                  </m:oMathPara>
                </a14:m>
                <a:endParaRPr lang="en-US" altLang="zh-CN" sz="2400" dirty="0"/>
              </a:p>
            </p:txBody>
          </p:sp>
        </mc:Choice>
        <mc:Fallback xmlns="">
          <p:sp>
            <p:nvSpPr>
              <p:cNvPr id="6" name="矩形 5">
                <a:extLst>
                  <a:ext uri="{FF2B5EF4-FFF2-40B4-BE49-F238E27FC236}">
                    <a16:creationId xmlns:a16="http://schemas.microsoft.com/office/drawing/2014/main" id="{9E7BEE4A-89CC-4DC6-955C-9F5B6C59BBAB}"/>
                  </a:ext>
                </a:extLst>
              </p:cNvPr>
              <p:cNvSpPr>
                <a:spLocks noRot="1" noChangeAspect="1" noMove="1" noResize="1" noEditPoints="1" noAdjustHandles="1" noChangeArrowheads="1" noChangeShapeType="1" noTextEdit="1"/>
              </p:cNvSpPr>
              <p:nvPr/>
            </p:nvSpPr>
            <p:spPr>
              <a:xfrm>
                <a:off x="4207406" y="2248898"/>
                <a:ext cx="3777188" cy="461665"/>
              </a:xfrm>
              <a:prstGeom prst="rect">
                <a:avLst/>
              </a:prstGeom>
              <a:blipFill>
                <a:blip r:embed="rId5"/>
                <a:stretch>
                  <a:fillRect b="-18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6000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C536D77-9A36-421E-BCE4-4E6FF59E4978}"/>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3" name="内容占位符 2">
            <a:extLst>
              <a:ext uri="{FF2B5EF4-FFF2-40B4-BE49-F238E27FC236}">
                <a16:creationId xmlns:a16="http://schemas.microsoft.com/office/drawing/2014/main" id="{4605A260-C5DD-4B60-AF12-A005D951DC5F}"/>
              </a:ext>
            </a:extLst>
          </p:cNvPr>
          <p:cNvSpPr txBox="1">
            <a:spLocks/>
          </p:cNvSpPr>
          <p:nvPr/>
        </p:nvSpPr>
        <p:spPr>
          <a:xfrm>
            <a:off x="609600" y="1219200"/>
            <a:ext cx="10972800" cy="491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 </a:t>
            </a:r>
            <a:r>
              <a:rPr lang="en-US" altLang="zh-CN" b="1" dirty="0">
                <a:latin typeface="微软雅黑" panose="020B0503020204020204" pitchFamily="34" charset="-122"/>
                <a:ea typeface="微软雅黑" panose="020B0503020204020204" pitchFamily="34" charset="-122"/>
              </a:rPr>
              <a:t>-- </a:t>
            </a:r>
            <a:r>
              <a:rPr lang="zh-CN" altLang="en-US" dirty="0"/>
              <a:t>熵（</a:t>
            </a:r>
            <a:r>
              <a:rPr lang="en-US" altLang="zh-CN" dirty="0">
                <a:latin typeface="Times New Roman" panose="02020603050405020304" pitchFamily="18" charset="0"/>
                <a:cs typeface="Times New Roman" panose="02020603050405020304" pitchFamily="18" charset="0"/>
              </a:rPr>
              <a:t>Entropy</a:t>
            </a:r>
            <a:r>
              <a:rPr lang="zh-CN" altLang="en-US" dirty="0"/>
              <a:t>）</a:t>
            </a:r>
            <a:endParaRPr lang="en-US" altLang="zh-CN" b="1"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在信息论中，熵用来衡量一个随机事件的不确定性。</a:t>
            </a:r>
            <a:endParaRPr lang="en-US" altLang="zh-CN" dirty="0">
              <a:latin typeface="微软雅黑" panose="020B0503020204020204" pitchFamily="34" charset="-122"/>
              <a:ea typeface="微软雅黑" panose="020B0503020204020204" pitchFamily="34" charset="-122"/>
            </a:endParaRPr>
          </a:p>
          <a:p>
            <a:pPr lvl="1">
              <a:lnSpc>
                <a:spcPct val="100000"/>
              </a:lnSpc>
            </a:pPr>
            <a:r>
              <a:rPr lang="zh-CN" altLang="en-US" dirty="0">
                <a:latin typeface="微软雅黑" panose="020B0503020204020204" pitchFamily="34" charset="-122"/>
                <a:ea typeface="微软雅黑" panose="020B0503020204020204" pitchFamily="34" charset="-122"/>
              </a:rPr>
              <a:t>自信息（</a:t>
            </a:r>
            <a:r>
              <a:rPr lang="en-US" altLang="zh-CN" dirty="0">
                <a:latin typeface="微软雅黑" panose="020B0503020204020204" pitchFamily="34" charset="-122"/>
                <a:ea typeface="微软雅黑" panose="020B0503020204020204" pitchFamily="34" charset="-122"/>
              </a:rPr>
              <a:t>Self Information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00000"/>
              </a:lnSpc>
            </a:pPr>
            <a:r>
              <a:rPr lang="zh-CN" altLang="en-US" dirty="0">
                <a:latin typeface="微软雅黑" panose="020B0503020204020204" pitchFamily="34" charset="-122"/>
                <a:ea typeface="微软雅黑" panose="020B0503020204020204" pitchFamily="34" charset="-122"/>
              </a:rPr>
              <a:t>熵</a:t>
            </a:r>
            <a:endParaRPr lang="en-US" altLang="zh-CN" dirty="0">
              <a:latin typeface="微软雅黑" panose="020B0503020204020204" pitchFamily="34" charset="-122"/>
              <a:ea typeface="微软雅黑" panose="020B0503020204020204" pitchFamily="34" charset="-122"/>
            </a:endParaRPr>
          </a:p>
          <a:p>
            <a:pPr lvl="1">
              <a:lnSpc>
                <a:spcPct val="100000"/>
              </a:lnSpc>
            </a:pPr>
            <a:endParaRPr lang="en-US" altLang="zh-CN" dirty="0">
              <a:latin typeface="微软雅黑" panose="020B0503020204020204" pitchFamily="34" charset="-122"/>
              <a:ea typeface="微软雅黑" panose="020B0503020204020204" pitchFamily="34" charset="-122"/>
            </a:endParaRPr>
          </a:p>
          <a:p>
            <a:pPr lvl="1">
              <a:lnSpc>
                <a:spcPct val="100000"/>
              </a:lnSpc>
            </a:pPr>
            <a:endParaRPr lang="en-US" altLang="zh-CN" dirty="0">
              <a:latin typeface="微软雅黑" panose="020B0503020204020204" pitchFamily="34" charset="-122"/>
              <a:ea typeface="微软雅黑" panose="020B0503020204020204" pitchFamily="34" charset="-122"/>
            </a:endParaRPr>
          </a:p>
          <a:p>
            <a:pPr lvl="1">
              <a:lnSpc>
                <a:spcPct val="100000"/>
              </a:lnSpc>
            </a:pPr>
            <a:endParaRPr lang="en-US" altLang="zh-CN" dirty="0">
              <a:latin typeface="微软雅黑" panose="020B0503020204020204" pitchFamily="34" charset="-122"/>
              <a:ea typeface="微软雅黑" panose="020B0503020204020204" pitchFamily="34" charset="-122"/>
            </a:endParaRPr>
          </a:p>
          <a:p>
            <a:pPr lvl="1">
              <a:lnSpc>
                <a:spcPct val="100000"/>
              </a:lnSpc>
            </a:pPr>
            <a:r>
              <a:rPr lang="zh-CN" altLang="en-US" dirty="0">
                <a:latin typeface="微软雅黑" panose="020B0503020204020204" pitchFamily="34" charset="-122"/>
                <a:ea typeface="微软雅黑" panose="020B0503020204020204" pitchFamily="34" charset="-122"/>
              </a:rPr>
              <a:t>熵越高，则随机变量的信息越多；熵越低，则随机变量的信息越少 。</a:t>
            </a:r>
            <a:endParaRPr lang="en-US" altLang="zh-CN" dirty="0">
              <a:latin typeface="微软雅黑" panose="020B0503020204020204" pitchFamily="34" charset="-122"/>
              <a:ea typeface="微软雅黑" panose="020B0503020204020204" pitchFamily="34" charset="-122"/>
            </a:endParaRPr>
          </a:p>
          <a:p>
            <a:pPr lvl="1">
              <a:lnSpc>
                <a:spcPct val="100000"/>
              </a:lnSpc>
            </a:pPr>
            <a:endParaRPr lang="en-US" altLang="zh-CN" dirty="0">
              <a:latin typeface="微软雅黑" panose="020B0503020204020204" pitchFamily="34" charset="-122"/>
              <a:ea typeface="微软雅黑" panose="020B0503020204020204" pitchFamily="34" charset="-122"/>
            </a:endParaRPr>
          </a:p>
          <a:p>
            <a:pPr lvl="1">
              <a:lnSpc>
                <a:spcPct val="100000"/>
              </a:lnSpc>
            </a:pPr>
            <a:r>
              <a:rPr lang="zh-CN" altLang="en-US" dirty="0">
                <a:latin typeface="微软雅黑" panose="020B0503020204020204" pitchFamily="34" charset="-122"/>
                <a:ea typeface="微软雅黑" panose="020B0503020204020204" pitchFamily="34" charset="-122"/>
              </a:rPr>
              <a:t>在对分布 </a:t>
            </a:r>
            <a:r>
              <a:rPr lang="en-US" altLang="zh-CN" dirty="0">
                <a:latin typeface="微软雅黑" panose="020B0503020204020204" pitchFamily="34" charset="-122"/>
                <a:ea typeface="微软雅黑" panose="020B0503020204020204" pitchFamily="34" charset="-122"/>
              </a:rPr>
              <a:t>p(x) </a:t>
            </a:r>
            <a:r>
              <a:rPr lang="zh-CN" altLang="en-US" dirty="0">
                <a:latin typeface="微软雅黑" panose="020B0503020204020204" pitchFamily="34" charset="-122"/>
                <a:ea typeface="微软雅黑" panose="020B0503020204020204" pitchFamily="34" charset="-122"/>
              </a:rPr>
              <a:t>的符号进行编码时，熵 </a:t>
            </a:r>
            <a:r>
              <a:rPr lang="en-US" altLang="zh-CN" dirty="0">
                <a:latin typeface="微软雅黑" panose="020B0503020204020204" pitchFamily="34" charset="-122"/>
                <a:ea typeface="微软雅黑" panose="020B0503020204020204" pitchFamily="34" charset="-122"/>
              </a:rPr>
              <a:t>H(p) </a:t>
            </a:r>
            <a:r>
              <a:rPr lang="zh-CN" altLang="en-US" dirty="0">
                <a:latin typeface="微软雅黑" panose="020B0503020204020204" pitchFamily="34" charset="-122"/>
                <a:ea typeface="微软雅黑" panose="020B0503020204020204" pitchFamily="34" charset="-122"/>
              </a:rPr>
              <a:t>也是理论上最优的平均编码长度，这种编码方式称为熵编码（ </a:t>
            </a:r>
            <a:r>
              <a:rPr lang="en-US" altLang="zh-CN" dirty="0">
                <a:latin typeface="微软雅黑" panose="020B0503020204020204" pitchFamily="34" charset="-122"/>
                <a:ea typeface="微软雅黑" panose="020B0503020204020204" pitchFamily="34" charset="-122"/>
              </a:rPr>
              <a:t>Entropy Encoding </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lvl="1">
              <a:lnSpc>
                <a:spcPct val="100000"/>
              </a:lnSpc>
            </a:pP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7490E5B-27F7-41C9-A375-E171EC6EAE0C}"/>
                  </a:ext>
                </a:extLst>
              </p:cNvPr>
              <p:cNvSpPr/>
              <p:nvPr/>
            </p:nvSpPr>
            <p:spPr>
              <a:xfrm>
                <a:off x="5201024" y="2278146"/>
                <a:ext cx="2852306" cy="400110"/>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𝐼</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𝑥</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 = −</m:t>
                      </m:r>
                      <m:r>
                        <m:rPr>
                          <m:sty m:val="p"/>
                        </m:rP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log</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𝑝</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𝑥</m:t>
                      </m:r>
                      <m:r>
                        <a:rPr lang="en-US" altLang="zh-CN" sz="2000" i="1" dirty="0">
                          <a:latin typeface="Cambria Math" panose="02040503050406030204" pitchFamily="18" charset="0"/>
                          <a:ea typeface="STIX Two Math" panose="02020603050405020304" pitchFamily="18" charset="0"/>
                          <a:cs typeface="STIX Two Math" panose="02020603050405020304" pitchFamily="18" charset="0"/>
                        </a:rPr>
                        <m:t>))</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07490E5B-27F7-41C9-A375-E171EC6EAE0C}"/>
                  </a:ext>
                </a:extLst>
              </p:cNvPr>
              <p:cNvSpPr>
                <a:spLocks noRot="1" noChangeAspect="1" noMove="1" noResize="1" noEditPoints="1" noAdjustHandles="1" noChangeArrowheads="1" noChangeShapeType="1" noTextEdit="1"/>
              </p:cNvSpPr>
              <p:nvPr/>
            </p:nvSpPr>
            <p:spPr>
              <a:xfrm>
                <a:off x="5201024" y="2278146"/>
                <a:ext cx="2852306" cy="400110"/>
              </a:xfrm>
              <a:prstGeom prst="rect">
                <a:avLst/>
              </a:prstGeom>
              <a:blipFill>
                <a:blip r:embed="rId3"/>
                <a:stretch>
                  <a:fillRect b="-1692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5BEC0C-08F0-4195-B2DC-FC4E03F6F63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48295" y="2800021"/>
            <a:ext cx="2652729" cy="1518591"/>
          </a:xfrm>
          <a:prstGeom prst="rect">
            <a:avLst/>
          </a:prstGeom>
        </p:spPr>
      </p:pic>
    </p:spTree>
    <p:extLst>
      <p:ext uri="{BB962C8B-B14F-4D97-AF65-F5344CB8AC3E}">
        <p14:creationId xmlns:p14="http://schemas.microsoft.com/office/powerpoint/2010/main" val="39226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2.1 </a:t>
            </a:r>
            <a:r>
              <a:rPr lang="zh-CN" altLang="en-US" sz="2800" b="1" dirty="0">
                <a:latin typeface="微软雅黑" panose="020B0503020204020204" pitchFamily="34" charset="-122"/>
                <a:ea typeface="微软雅黑" panose="020B0503020204020204" pitchFamily="34" charset="-122"/>
              </a:rPr>
              <a:t>机器学习基础</a:t>
            </a:r>
          </a:p>
        </p:txBody>
      </p:sp>
      <p:sp>
        <p:nvSpPr>
          <p:cNvPr id="5" name="文本框 4">
            <a:extLst>
              <a:ext uri="{FF2B5EF4-FFF2-40B4-BE49-F238E27FC236}">
                <a16:creationId xmlns:a16="http://schemas.microsoft.com/office/drawing/2014/main" id="{A662823B-8BD4-43FA-9FB7-503C8E816199}"/>
              </a:ext>
            </a:extLst>
          </p:cNvPr>
          <p:cNvSpPr txBox="1">
            <a:spLocks/>
          </p:cNvSpPr>
          <p:nvPr/>
        </p:nvSpPr>
        <p:spPr>
          <a:xfrm>
            <a:off x="316512" y="878031"/>
            <a:ext cx="6876140" cy="857333"/>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统计学习 ≈ 构建一个映射函数</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DCDFFE13-99B2-45B2-8797-3CA3F460949C}"/>
              </a:ext>
            </a:extLst>
          </p:cNvPr>
          <p:cNvGrpSpPr/>
          <p:nvPr/>
        </p:nvGrpSpPr>
        <p:grpSpPr>
          <a:xfrm>
            <a:off x="3553665" y="1756133"/>
            <a:ext cx="5382945" cy="516845"/>
            <a:chOff x="3553665" y="1766681"/>
            <a:chExt cx="5382945" cy="516845"/>
          </a:xfrm>
        </p:grpSpPr>
        <p:graphicFrame>
          <p:nvGraphicFramePr>
            <p:cNvPr id="9" name="Object 12">
              <a:extLst>
                <a:ext uri="{FF2B5EF4-FFF2-40B4-BE49-F238E27FC236}">
                  <a16:creationId xmlns:a16="http://schemas.microsoft.com/office/drawing/2014/main" id="{F87BC35C-A3E1-45C5-AB52-90E836D00A99}"/>
                </a:ext>
              </a:extLst>
            </p:cNvPr>
            <p:cNvGraphicFramePr>
              <a:graphicFrameLocks noChangeAspect="1"/>
            </p:cNvGraphicFramePr>
            <p:nvPr>
              <p:extLst>
                <p:ext uri="{D42A27DB-BD31-4B8C-83A1-F6EECF244321}">
                  <p14:modId xmlns:p14="http://schemas.microsoft.com/office/powerpoint/2010/main" val="2228194448"/>
                </p:ext>
              </p:extLst>
            </p:nvPr>
          </p:nvGraphicFramePr>
          <p:xfrm>
            <a:off x="3553665" y="1823151"/>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3553665" y="1823151"/>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8">
              <a:extLst>
                <a:ext uri="{FF2B5EF4-FFF2-40B4-BE49-F238E27FC236}">
                  <a16:creationId xmlns:a16="http://schemas.microsoft.com/office/drawing/2014/main" id="{73E0D7FC-DCFB-47B7-98A9-3BF60A1BAD1F}"/>
                </a:ext>
              </a:extLst>
            </p:cNvPr>
            <p:cNvSpPr txBox="1"/>
            <p:nvPr/>
          </p:nvSpPr>
          <p:spPr>
            <a:xfrm>
              <a:off x="7376365" y="1791967"/>
              <a:ext cx="1560245" cy="461665"/>
            </a:xfrm>
            <a:prstGeom prst="rect">
              <a:avLst/>
            </a:prstGeom>
            <a:noFill/>
          </p:spPr>
          <p:txBody>
            <a:bodyPr wrap="square" rtlCol="0">
              <a:spAutoFit/>
            </a:bodyPr>
            <a:lstStyle/>
            <a:p>
              <a:r>
                <a:rPr lang="en-US" altLang="zh-TW"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你好</a:t>
              </a: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pic>
          <p:nvPicPr>
            <p:cNvPr id="17" name="圖片 11">
              <a:extLst>
                <a:ext uri="{FF2B5EF4-FFF2-40B4-BE49-F238E27FC236}">
                  <a16:creationId xmlns:a16="http://schemas.microsoft.com/office/drawing/2014/main" id="{051A29C4-AC80-4AE2-93A4-46F9E91D71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7351" y="1766681"/>
              <a:ext cx="2921108" cy="516844"/>
            </a:xfrm>
            <a:prstGeom prst="rect">
              <a:avLst/>
            </a:prstGeom>
          </p:spPr>
        </p:pic>
      </p:grpSp>
      <p:grpSp>
        <p:nvGrpSpPr>
          <p:cNvPr id="29" name="组合 28">
            <a:extLst>
              <a:ext uri="{FF2B5EF4-FFF2-40B4-BE49-F238E27FC236}">
                <a16:creationId xmlns:a16="http://schemas.microsoft.com/office/drawing/2014/main" id="{3DE0FA9A-7950-429A-B806-16529B8A0224}"/>
              </a:ext>
            </a:extLst>
          </p:cNvPr>
          <p:cNvGrpSpPr/>
          <p:nvPr/>
        </p:nvGrpSpPr>
        <p:grpSpPr>
          <a:xfrm>
            <a:off x="3478340" y="5047789"/>
            <a:ext cx="6980238" cy="527316"/>
            <a:chOff x="3535363" y="5458130"/>
            <a:chExt cx="6980238" cy="527316"/>
          </a:xfrm>
        </p:grpSpPr>
        <p:graphicFrame>
          <p:nvGraphicFramePr>
            <p:cNvPr id="12" name="Object 12">
              <a:extLst>
                <a:ext uri="{FF2B5EF4-FFF2-40B4-BE49-F238E27FC236}">
                  <a16:creationId xmlns:a16="http://schemas.microsoft.com/office/drawing/2014/main" id="{4E770D04-12C9-455F-BA84-FB288B3F271F}"/>
                </a:ext>
              </a:extLst>
            </p:cNvPr>
            <p:cNvGraphicFramePr>
              <a:graphicFrameLocks noChangeAspect="1"/>
            </p:cNvGraphicFramePr>
            <p:nvPr>
              <p:extLst>
                <p:ext uri="{D42A27DB-BD31-4B8C-83A1-F6EECF244321}">
                  <p14:modId xmlns:p14="http://schemas.microsoft.com/office/powerpoint/2010/main" val="900965544"/>
                </p:ext>
              </p:extLst>
            </p:nvPr>
          </p:nvGraphicFramePr>
          <p:xfrm>
            <a:off x="3535363" y="5505450"/>
            <a:ext cx="3578225" cy="460375"/>
          </p:xfrm>
          <a:graphic>
            <a:graphicData uri="http://schemas.openxmlformats.org/presentationml/2006/ole">
              <mc:AlternateContent xmlns:mc="http://schemas.openxmlformats.org/markup-compatibility/2006">
                <mc:Choice xmlns:v="urn:schemas-microsoft-com:vml" Requires="v">
                  <p:oleObj name="公式" r:id="rId6" imgW="1676160" imgH="215640" progId="Equation.3">
                    <p:embed/>
                  </p:oleObj>
                </mc:Choice>
                <mc:Fallback>
                  <p:oleObj name="公式" r:id="rId6" imgW="1676160" imgH="215640" progId="Equation.3">
                    <p:embed/>
                    <p:pic>
                      <p:nvPicPr>
                        <p:cNvPr id="7" name="Object 12"/>
                        <p:cNvPicPr>
                          <a:picLocks noChangeAspect="1" noChangeArrowheads="1"/>
                        </p:cNvPicPr>
                        <p:nvPr/>
                      </p:nvPicPr>
                      <p:blipFill>
                        <a:blip r:embed="rId7"/>
                        <a:srcRect/>
                        <a:stretch>
                          <a:fillRect/>
                        </a:stretch>
                      </p:blipFill>
                      <p:spPr bwMode="auto">
                        <a:xfrm>
                          <a:off x="3535363" y="5505450"/>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10">
              <a:extLst>
                <a:ext uri="{FF2B5EF4-FFF2-40B4-BE49-F238E27FC236}">
                  <a16:creationId xmlns:a16="http://schemas.microsoft.com/office/drawing/2014/main" id="{5ED4B8A0-7D4A-4DCE-B57A-0B7D1AEB1552}"/>
                </a:ext>
              </a:extLst>
            </p:cNvPr>
            <p:cNvSpPr txBox="1"/>
            <p:nvPr/>
          </p:nvSpPr>
          <p:spPr>
            <a:xfrm>
              <a:off x="7483708" y="5523781"/>
              <a:ext cx="3031893" cy="461665"/>
            </a:xfrm>
            <a:prstGeom prst="rect">
              <a:avLst/>
            </a:prstGeom>
            <a:noFill/>
          </p:spPr>
          <p:txBody>
            <a:bodyPr wrap="square" rtlCol="0">
              <a:spAutoFit/>
            </a:bodyPr>
            <a:lstStyle/>
            <a:p>
              <a:r>
                <a:rPr lang="en-US" altLang="zh-TW"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今天天气真不错</a:t>
              </a: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51F2FFD5-46B6-4A6C-8B21-AB2D52C258FE}"/>
                </a:ext>
              </a:extLst>
            </p:cNvPr>
            <p:cNvSpPr/>
            <p:nvPr/>
          </p:nvSpPr>
          <p:spPr>
            <a:xfrm>
              <a:off x="3975141" y="5458130"/>
              <a:ext cx="2659840" cy="461665"/>
            </a:xfrm>
            <a:prstGeom prst="rect">
              <a:avLst/>
            </a:prstGeom>
          </p:spPr>
          <p:txBody>
            <a:bodyPr wrap="square">
              <a:spAutoFit/>
            </a:bodyPr>
            <a:lstStyle/>
            <a:p>
              <a:pPr algn="ctr"/>
              <a:r>
                <a:rPr lang="en-US" altLang="zh-TW"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你好</a:t>
              </a: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grpSp>
      <p:sp>
        <p:nvSpPr>
          <p:cNvPr id="20" name="文字方塊 15">
            <a:extLst>
              <a:ext uri="{FF2B5EF4-FFF2-40B4-BE49-F238E27FC236}">
                <a16:creationId xmlns:a16="http://schemas.microsoft.com/office/drawing/2014/main" id="{6A8C0556-5104-43DD-8ADD-9A873008F65F}"/>
              </a:ext>
            </a:extLst>
          </p:cNvPr>
          <p:cNvSpPr txBox="1"/>
          <p:nvPr/>
        </p:nvSpPr>
        <p:spPr>
          <a:xfrm>
            <a:off x="3921972" y="5582814"/>
            <a:ext cx="2773299" cy="461665"/>
          </a:xfrm>
          <a:prstGeom prst="rect">
            <a:avLst/>
          </a:prstGeom>
          <a:noFill/>
        </p:spPr>
        <p:txBody>
          <a:bodyPr wrap="square" rtlCol="0">
            <a:spAutoFit/>
          </a:bodyPr>
          <a:lstStyle/>
          <a:p>
            <a:pPr algn="ctr"/>
            <a:r>
              <a:rPr lang="zh-CN" altLang="en-US" sz="2400" dirty="0">
                <a:solidFill>
                  <a:schemeClr val="accent2">
                    <a:lumMod val="60000"/>
                    <a:lumOff val="40000"/>
                  </a:schemeClr>
                </a:solidFill>
                <a:latin typeface="微软雅黑" panose="020B0503020204020204" pitchFamily="34" charset="-122"/>
                <a:ea typeface="微软雅黑" panose="020B0503020204020204" pitchFamily="34" charset="-122"/>
              </a:rPr>
              <a:t>用户输入</a:t>
            </a:r>
            <a:endParaRPr lang="zh-TW" altLang="en-US" sz="2400" dirty="0">
              <a:solidFill>
                <a:schemeClr val="accent2">
                  <a:lumMod val="60000"/>
                  <a:lumOff val="40000"/>
                </a:schemeClr>
              </a:solidFill>
              <a:latin typeface="微软雅黑" panose="020B0503020204020204" pitchFamily="34" charset="-122"/>
              <a:ea typeface="微软雅黑" panose="020B0503020204020204" pitchFamily="34" charset="-122"/>
            </a:endParaRPr>
          </a:p>
        </p:txBody>
      </p:sp>
      <p:sp>
        <p:nvSpPr>
          <p:cNvPr id="21" name="文字方塊 18">
            <a:extLst>
              <a:ext uri="{FF2B5EF4-FFF2-40B4-BE49-F238E27FC236}">
                <a16:creationId xmlns:a16="http://schemas.microsoft.com/office/drawing/2014/main" id="{2AB8BB2D-4B07-411C-B7AA-ABCE8A8B377A}"/>
              </a:ext>
            </a:extLst>
          </p:cNvPr>
          <p:cNvSpPr txBox="1"/>
          <p:nvPr/>
        </p:nvSpPr>
        <p:spPr>
          <a:xfrm>
            <a:off x="7549960" y="5575105"/>
            <a:ext cx="2773299" cy="461665"/>
          </a:xfrm>
          <a:prstGeom prst="rect">
            <a:avLst/>
          </a:prstGeom>
          <a:noFill/>
        </p:spPr>
        <p:txBody>
          <a:bodyPr wrap="square" rtlCol="0">
            <a:spAutoFit/>
          </a:bodyPr>
          <a:lstStyle/>
          <a:p>
            <a:pPr algn="ctr"/>
            <a:r>
              <a:rPr lang="zh-CN" altLang="en-US" sz="2400" dirty="0">
                <a:solidFill>
                  <a:schemeClr val="accent2">
                    <a:lumMod val="60000"/>
                    <a:lumOff val="40000"/>
                  </a:schemeClr>
                </a:solidFill>
                <a:latin typeface="微软雅黑" panose="020B0503020204020204" pitchFamily="34" charset="-122"/>
                <a:ea typeface="微软雅黑" panose="020B0503020204020204" pitchFamily="34" charset="-122"/>
              </a:rPr>
              <a:t>机器回应</a:t>
            </a:r>
            <a:endParaRPr lang="zh-TW" altLang="en-US" sz="2400" dirty="0">
              <a:solidFill>
                <a:schemeClr val="accent2">
                  <a:lumMod val="60000"/>
                  <a:lumOff val="40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C35CB618-2133-4BFA-8965-8E1E46A95953}"/>
              </a:ext>
            </a:extLst>
          </p:cNvPr>
          <p:cNvGrpSpPr/>
          <p:nvPr/>
        </p:nvGrpSpPr>
        <p:grpSpPr>
          <a:xfrm>
            <a:off x="3505200" y="2754332"/>
            <a:ext cx="4769754" cy="839637"/>
            <a:chOff x="3505200" y="3046564"/>
            <a:chExt cx="4769754" cy="839637"/>
          </a:xfrm>
        </p:grpSpPr>
        <p:graphicFrame>
          <p:nvGraphicFramePr>
            <p:cNvPr id="10" name="Object 12">
              <a:extLst>
                <a:ext uri="{FF2B5EF4-FFF2-40B4-BE49-F238E27FC236}">
                  <a16:creationId xmlns:a16="http://schemas.microsoft.com/office/drawing/2014/main" id="{878CABF1-7D34-4992-A499-8FCC1E36936C}"/>
                </a:ext>
              </a:extLst>
            </p:cNvPr>
            <p:cNvGraphicFramePr>
              <a:graphicFrameLocks noChangeAspect="1"/>
            </p:cNvGraphicFramePr>
            <p:nvPr>
              <p:extLst>
                <p:ext uri="{D42A27DB-BD31-4B8C-83A1-F6EECF244321}">
                  <p14:modId xmlns:p14="http://schemas.microsoft.com/office/powerpoint/2010/main" val="3284840843"/>
                </p:ext>
              </p:extLst>
            </p:nvPr>
          </p:nvGraphicFramePr>
          <p:xfrm>
            <a:off x="3505200" y="3191521"/>
            <a:ext cx="3822700" cy="460375"/>
          </p:xfrm>
          <a:graphic>
            <a:graphicData uri="http://schemas.openxmlformats.org/presentationml/2006/ole">
              <mc:AlternateContent xmlns:mc="http://schemas.openxmlformats.org/markup-compatibility/2006">
                <mc:Choice xmlns:v="urn:schemas-microsoft-com:vml" Requires="v">
                  <p:oleObj name="方程式" r:id="rId8" imgW="1790640" imgH="215640" progId="Equation.3">
                    <p:embed/>
                  </p:oleObj>
                </mc:Choice>
                <mc:Fallback>
                  <p:oleObj name="方程式" r:id="rId8" imgW="1790640" imgH="215640" progId="Equation.3">
                    <p:embed/>
                    <p:pic>
                      <p:nvPicPr>
                        <p:cNvPr id="5" name="Object 12"/>
                        <p:cNvPicPr>
                          <a:picLocks noChangeAspect="1" noChangeArrowheads="1"/>
                        </p:cNvPicPr>
                        <p:nvPr/>
                      </p:nvPicPr>
                      <p:blipFill>
                        <a:blip r:embed="rId4"/>
                        <a:srcRect/>
                        <a:stretch>
                          <a:fillRect/>
                        </a:stretch>
                      </p:blipFill>
                      <p:spPr bwMode="auto">
                        <a:xfrm>
                          <a:off x="3505200" y="3191521"/>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字方塊 7">
              <a:extLst>
                <a:ext uri="{FF2B5EF4-FFF2-40B4-BE49-F238E27FC236}">
                  <a16:creationId xmlns:a16="http://schemas.microsoft.com/office/drawing/2014/main" id="{9B9F2657-E700-4CA0-926B-4829CA26ADEB}"/>
                </a:ext>
              </a:extLst>
            </p:cNvPr>
            <p:cNvSpPr txBox="1"/>
            <p:nvPr/>
          </p:nvSpPr>
          <p:spPr>
            <a:xfrm>
              <a:off x="7327900" y="3160097"/>
              <a:ext cx="947054" cy="461665"/>
            </a:xfrm>
            <a:prstGeom prst="rect">
              <a:avLst/>
            </a:prstGeom>
            <a:noFill/>
          </p:spPr>
          <p:txBody>
            <a:bodyPr wrap="square" rtlCol="0">
              <a:spAutoFit/>
            </a:bodyPr>
            <a:lstStyle/>
            <a:p>
              <a:r>
                <a:rPr lang="en-US" altLang="zh-TW"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猫</a:t>
              </a: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pic>
          <p:nvPicPr>
            <p:cNvPr id="22" name="Picture 12" descr="https://encrypted-tbn1.gstatic.com/images?q=tbn:ANd9GcRcwlRKAlSIaCI4W5PRYVbuBQQXifF-56bFqAjh9DMe-_3Lh8_YKw">
              <a:extLst>
                <a:ext uri="{FF2B5EF4-FFF2-40B4-BE49-F238E27FC236}">
                  <a16:creationId xmlns:a16="http://schemas.microsoft.com/office/drawing/2014/main" id="{1E6328E5-EF27-4EDB-9862-AEE46E9F4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3643" y="3046564"/>
              <a:ext cx="1106043" cy="839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a:extLst>
              <a:ext uri="{FF2B5EF4-FFF2-40B4-BE49-F238E27FC236}">
                <a16:creationId xmlns:a16="http://schemas.microsoft.com/office/drawing/2014/main" id="{CBAAED53-3E12-4702-94BF-9F6E79879BE4}"/>
              </a:ext>
            </a:extLst>
          </p:cNvPr>
          <p:cNvGrpSpPr/>
          <p:nvPr/>
        </p:nvGrpSpPr>
        <p:grpSpPr>
          <a:xfrm>
            <a:off x="3505200" y="3830967"/>
            <a:ext cx="7162801" cy="858082"/>
            <a:chOff x="3505200" y="4094918"/>
            <a:chExt cx="7162801" cy="858082"/>
          </a:xfrm>
        </p:grpSpPr>
        <p:graphicFrame>
          <p:nvGraphicFramePr>
            <p:cNvPr id="11" name="Object 12">
              <a:extLst>
                <a:ext uri="{FF2B5EF4-FFF2-40B4-BE49-F238E27FC236}">
                  <a16:creationId xmlns:a16="http://schemas.microsoft.com/office/drawing/2014/main" id="{C462CBB0-2A8B-4CB6-A8D5-2A55C1A23C70}"/>
                </a:ext>
              </a:extLst>
            </p:cNvPr>
            <p:cNvGraphicFramePr>
              <a:graphicFrameLocks noChangeAspect="1"/>
            </p:cNvGraphicFramePr>
            <p:nvPr>
              <p:extLst>
                <p:ext uri="{D42A27DB-BD31-4B8C-83A1-F6EECF244321}">
                  <p14:modId xmlns:p14="http://schemas.microsoft.com/office/powerpoint/2010/main" val="2649383242"/>
                </p:ext>
              </p:extLst>
            </p:nvPr>
          </p:nvGraphicFramePr>
          <p:xfrm>
            <a:off x="3505200" y="4269455"/>
            <a:ext cx="3822700" cy="460375"/>
          </p:xfrm>
          <a:graphic>
            <a:graphicData uri="http://schemas.openxmlformats.org/presentationml/2006/ole">
              <mc:AlternateContent xmlns:mc="http://schemas.openxmlformats.org/markup-compatibility/2006">
                <mc:Choice xmlns:v="urn:schemas-microsoft-com:vml" Requires="v">
                  <p:oleObj name="方程式" r:id="rId10" imgW="1790640" imgH="215640" progId="Equation.3">
                    <p:embed/>
                  </p:oleObj>
                </mc:Choice>
                <mc:Fallback>
                  <p:oleObj name="方程式" r:id="rId10" imgW="1790640" imgH="215640" progId="Equation.3">
                    <p:embed/>
                    <p:pic>
                      <p:nvPicPr>
                        <p:cNvPr id="6" name="Object 12"/>
                        <p:cNvPicPr>
                          <a:picLocks noChangeAspect="1" noChangeArrowheads="1"/>
                        </p:cNvPicPr>
                        <p:nvPr/>
                      </p:nvPicPr>
                      <p:blipFill>
                        <a:blip r:embed="rId4"/>
                        <a:srcRect/>
                        <a:stretch>
                          <a:fillRect/>
                        </a:stretch>
                      </p:blipFill>
                      <p:spPr bwMode="auto">
                        <a:xfrm>
                          <a:off x="3505200" y="4269455"/>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文字方塊 9">
              <a:extLst>
                <a:ext uri="{FF2B5EF4-FFF2-40B4-BE49-F238E27FC236}">
                  <a16:creationId xmlns:a16="http://schemas.microsoft.com/office/drawing/2014/main" id="{B0B52504-368D-4FD0-A35C-703E2812C927}"/>
                </a:ext>
              </a:extLst>
            </p:cNvPr>
            <p:cNvSpPr txBox="1"/>
            <p:nvPr/>
          </p:nvSpPr>
          <p:spPr>
            <a:xfrm>
              <a:off x="7327901" y="4211765"/>
              <a:ext cx="1239914" cy="461665"/>
            </a:xfrm>
            <a:prstGeom prst="rect">
              <a:avLst/>
            </a:prstGeom>
            <a:noFill/>
          </p:spPr>
          <p:txBody>
            <a:bodyPr wrap="square" rtlCol="0">
              <a:spAutoFit/>
            </a:bodyPr>
            <a:lstStyle/>
            <a:p>
              <a:r>
                <a:rPr lang="en-US" altLang="zh-TW" sz="2400" dirty="0">
                  <a:latin typeface="微软雅黑" panose="020B0503020204020204" pitchFamily="34" charset="-122"/>
                  <a:ea typeface="微软雅黑" panose="020B0503020204020204" pitchFamily="34" charset="-122"/>
                </a:rPr>
                <a:t>“5-5”</a:t>
              </a:r>
              <a:endParaRPr lang="zh-TW" altLang="en-US" sz="2400" dirty="0">
                <a:latin typeface="微软雅黑" panose="020B0503020204020204" pitchFamily="34" charset="-122"/>
                <a:ea typeface="微软雅黑" panose="020B0503020204020204" pitchFamily="34" charset="-122"/>
              </a:endParaRPr>
            </a:p>
          </p:txBody>
        </p:sp>
        <p:pic>
          <p:nvPicPr>
            <p:cNvPr id="19" name="Picture 2" descr="http://y2.ifengimg.com/a/2016_11/2c7ef418c729099.jpg">
              <a:extLst>
                <a:ext uri="{FF2B5EF4-FFF2-40B4-BE49-F238E27FC236}">
                  <a16:creationId xmlns:a16="http://schemas.microsoft.com/office/drawing/2014/main" id="{9EF2A502-4F58-41FA-AB06-29FDDA7BB64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32699" y="4094918"/>
              <a:ext cx="1144109" cy="858082"/>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17">
              <a:extLst>
                <a:ext uri="{FF2B5EF4-FFF2-40B4-BE49-F238E27FC236}">
                  <a16:creationId xmlns:a16="http://schemas.microsoft.com/office/drawing/2014/main" id="{96B4D167-EB9B-43F9-8ADA-172BDC1B3560}"/>
                </a:ext>
              </a:extLst>
            </p:cNvPr>
            <p:cNvSpPr txBox="1"/>
            <p:nvPr/>
          </p:nvSpPr>
          <p:spPr>
            <a:xfrm>
              <a:off x="8124848" y="4242543"/>
              <a:ext cx="2543153" cy="461665"/>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落子位置</a:t>
              </a: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grpSp>
      <p:sp>
        <p:nvSpPr>
          <p:cNvPr id="24" name="內容版面配置區 2">
            <a:extLst>
              <a:ext uri="{FF2B5EF4-FFF2-40B4-BE49-F238E27FC236}">
                <a16:creationId xmlns:a16="http://schemas.microsoft.com/office/drawing/2014/main" id="{122CBC1B-2488-4BCB-8F93-0563002A46A7}"/>
              </a:ext>
            </a:extLst>
          </p:cNvPr>
          <p:cNvSpPr txBox="1">
            <a:spLocks/>
          </p:cNvSpPr>
          <p:nvPr/>
        </p:nvSpPr>
        <p:spPr>
          <a:xfrm>
            <a:off x="636790" y="1779323"/>
            <a:ext cx="2124174" cy="6212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语音识别</a:t>
            </a:r>
            <a:endParaRPr lang="zh-TW" altLang="en-US" dirty="0">
              <a:latin typeface="微软雅黑" panose="020B0503020204020204" pitchFamily="34" charset="-122"/>
              <a:ea typeface="微软雅黑" panose="020B0503020204020204" pitchFamily="34" charset="-122"/>
            </a:endParaRPr>
          </a:p>
        </p:txBody>
      </p:sp>
      <p:sp>
        <p:nvSpPr>
          <p:cNvPr id="25" name="內容版面配置區 2">
            <a:extLst>
              <a:ext uri="{FF2B5EF4-FFF2-40B4-BE49-F238E27FC236}">
                <a16:creationId xmlns:a16="http://schemas.microsoft.com/office/drawing/2014/main" id="{5DFB6B2C-89CF-4D96-B3E7-D3ADB61FEB9F}"/>
              </a:ext>
            </a:extLst>
          </p:cNvPr>
          <p:cNvSpPr txBox="1">
            <a:spLocks/>
          </p:cNvSpPr>
          <p:nvPr/>
        </p:nvSpPr>
        <p:spPr>
          <a:xfrm>
            <a:off x="636790" y="2891783"/>
            <a:ext cx="2124174" cy="6212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图像识别</a:t>
            </a:r>
            <a:endParaRPr lang="en-US" altLang="zh-TW" dirty="0">
              <a:latin typeface="微软雅黑" panose="020B0503020204020204" pitchFamily="34" charset="-122"/>
              <a:ea typeface="微软雅黑" panose="020B0503020204020204" pitchFamily="34" charset="-122"/>
            </a:endParaRPr>
          </a:p>
        </p:txBody>
      </p:sp>
      <p:sp>
        <p:nvSpPr>
          <p:cNvPr id="26" name="內容版面配置區 2">
            <a:extLst>
              <a:ext uri="{FF2B5EF4-FFF2-40B4-BE49-F238E27FC236}">
                <a16:creationId xmlns:a16="http://schemas.microsoft.com/office/drawing/2014/main" id="{CDD79A28-D8E5-40E5-8231-5F00A86A14BE}"/>
              </a:ext>
            </a:extLst>
          </p:cNvPr>
          <p:cNvSpPr txBox="1">
            <a:spLocks/>
          </p:cNvSpPr>
          <p:nvPr/>
        </p:nvSpPr>
        <p:spPr>
          <a:xfrm>
            <a:off x="636790" y="3987068"/>
            <a:ext cx="2124174" cy="6212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围棋</a:t>
            </a:r>
            <a:endParaRPr lang="en-US" altLang="zh-CN" dirty="0">
              <a:latin typeface="微软雅黑" panose="020B0503020204020204" pitchFamily="34" charset="-122"/>
              <a:ea typeface="微软雅黑" panose="020B0503020204020204" pitchFamily="34" charset="-122"/>
            </a:endParaRPr>
          </a:p>
        </p:txBody>
      </p:sp>
      <p:sp>
        <p:nvSpPr>
          <p:cNvPr id="27" name="內容版面配置區 2">
            <a:extLst>
              <a:ext uri="{FF2B5EF4-FFF2-40B4-BE49-F238E27FC236}">
                <a16:creationId xmlns:a16="http://schemas.microsoft.com/office/drawing/2014/main" id="{0601ECDB-1FB3-4D99-B10E-4536E4BEEBEE}"/>
              </a:ext>
            </a:extLst>
          </p:cNvPr>
          <p:cNvSpPr txBox="1">
            <a:spLocks/>
          </p:cNvSpPr>
          <p:nvPr/>
        </p:nvSpPr>
        <p:spPr>
          <a:xfrm>
            <a:off x="636790" y="5076904"/>
            <a:ext cx="2124174" cy="6212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对话系统</a:t>
            </a:r>
            <a:endParaRPr lang="zh-TW"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4746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C536D77-9A36-421E-BCE4-4E6FF59E4978}"/>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3" name="内容占位符 2">
            <a:extLst>
              <a:ext uri="{FF2B5EF4-FFF2-40B4-BE49-F238E27FC236}">
                <a16:creationId xmlns:a16="http://schemas.microsoft.com/office/drawing/2014/main" id="{0C9A674B-9250-45FF-9E6D-B08EA613A250}"/>
              </a:ext>
            </a:extLst>
          </p:cNvPr>
          <p:cNvSpPr txBox="1">
            <a:spLocks/>
          </p:cNvSpPr>
          <p:nvPr/>
        </p:nvSpPr>
        <p:spPr>
          <a:xfrm>
            <a:off x="609600" y="1219200"/>
            <a:ext cx="10972800" cy="491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 </a:t>
            </a:r>
            <a:r>
              <a:rPr lang="en-US" altLang="zh-CN" b="1" dirty="0">
                <a:latin typeface="微软雅黑" panose="020B0503020204020204" pitchFamily="34" charset="-122"/>
                <a:ea typeface="微软雅黑" panose="020B0503020204020204" pitchFamily="34" charset="-122"/>
              </a:rPr>
              <a:t>-- </a:t>
            </a:r>
            <a:r>
              <a:rPr lang="zh-CN" altLang="en-US" dirty="0"/>
              <a:t>交叉熵（</a:t>
            </a:r>
            <a:r>
              <a:rPr lang="en-US" altLang="zh-CN" dirty="0"/>
              <a:t>Cross Entropy</a:t>
            </a:r>
            <a:r>
              <a:rPr lang="zh-CN" altLang="en-US" dirty="0"/>
              <a:t>）</a:t>
            </a:r>
            <a:endParaRPr lang="en-US" altLang="zh-CN" b="1" dirty="0">
              <a:latin typeface="微软雅黑" panose="020B0503020204020204" pitchFamily="34" charset="-122"/>
              <a:ea typeface="微软雅黑" panose="020B0503020204020204" pitchFamily="34" charset="-122"/>
            </a:endParaRPr>
          </a:p>
          <a:p>
            <a:pPr>
              <a:lnSpc>
                <a:spcPct val="100000"/>
              </a:lnSpc>
              <a:spcBef>
                <a:spcPts val="1200"/>
              </a:spcBef>
            </a:pPr>
            <a:r>
              <a:rPr lang="zh-CN" altLang="en-US" dirty="0">
                <a:latin typeface="微软雅黑" panose="020B0503020204020204" pitchFamily="34" charset="-122"/>
                <a:ea typeface="微软雅黑" panose="020B0503020204020204" pitchFamily="34" charset="-122"/>
              </a:rPr>
              <a:t>交叉熵是按照概率分布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的最优编码对真实分布为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p </a:t>
            </a:r>
            <a:r>
              <a:rPr lang="zh-CN" altLang="en-US" dirty="0">
                <a:latin typeface="微软雅黑" panose="020B0503020204020204" pitchFamily="34" charset="-122"/>
                <a:ea typeface="微软雅黑" panose="020B0503020204020204" pitchFamily="34" charset="-122"/>
              </a:rPr>
              <a:t>的信息进行编码的长度。</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在给定 𝑞 的情况下，如果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 𝑞 越接近，交叉熵越小。</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00000"/>
              </a:lnSpc>
              <a:spcBef>
                <a:spcPts val="120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如果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和 𝑞 越远，交叉熵就越大。</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00000"/>
              </a:lnSpc>
              <a:spcBef>
                <a:spcPts val="1200"/>
              </a:spcBef>
            </a:pPr>
            <a:endParaRPr lang="zh-CN" altLang="en-US" dirty="0">
              <a:latin typeface="微软雅黑" panose="020B0503020204020204" pitchFamily="34" charset="-122"/>
              <a:ea typeface="微软雅黑" panose="020B0503020204020204" pitchFamily="34" charset="-122"/>
            </a:endParaRPr>
          </a:p>
          <a:p>
            <a:pPr lvl="1">
              <a:lnSpc>
                <a:spcPct val="100000"/>
              </a:lnSpc>
              <a:spcBef>
                <a:spcPts val="1200"/>
              </a:spcBef>
            </a:pP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79E9C94-345C-47BB-9A44-778DE1E4FFC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21865" y="2824822"/>
            <a:ext cx="3480231" cy="1208356"/>
          </a:xfrm>
          <a:prstGeom prst="rect">
            <a:avLst/>
          </a:prstGeom>
        </p:spPr>
      </p:pic>
    </p:spTree>
    <p:extLst>
      <p:ext uri="{BB962C8B-B14F-4D97-AF65-F5344CB8AC3E}">
        <p14:creationId xmlns:p14="http://schemas.microsoft.com/office/powerpoint/2010/main" val="4160520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C536D77-9A36-421E-BCE4-4E6FF59E4978}"/>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3" name="内容占位符 2">
            <a:extLst>
              <a:ext uri="{FF2B5EF4-FFF2-40B4-BE49-F238E27FC236}">
                <a16:creationId xmlns:a16="http://schemas.microsoft.com/office/drawing/2014/main" id="{0C9A674B-9250-45FF-9E6D-B08EA613A250}"/>
              </a:ext>
            </a:extLst>
          </p:cNvPr>
          <p:cNvSpPr txBox="1">
            <a:spLocks/>
          </p:cNvSpPr>
          <p:nvPr/>
        </p:nvSpPr>
        <p:spPr>
          <a:xfrm>
            <a:off x="609599" y="1219200"/>
            <a:ext cx="11035229" cy="491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 </a:t>
            </a:r>
            <a:r>
              <a:rPr lang="en-US" altLang="zh-CN" b="1" dirty="0">
                <a:latin typeface="微软雅黑" panose="020B0503020204020204" pitchFamily="34" charset="-122"/>
                <a:ea typeface="微软雅黑" panose="020B0503020204020204" pitchFamily="34" charset="-122"/>
              </a:rPr>
              <a:t>-- </a:t>
            </a:r>
            <a:r>
              <a:rPr lang="en-US" altLang="zh-CN" dirty="0"/>
              <a:t>KL</a:t>
            </a:r>
            <a:r>
              <a:rPr lang="zh-CN" altLang="en-US" dirty="0"/>
              <a:t>散度（</a:t>
            </a:r>
            <a:r>
              <a:rPr lang="en-US" altLang="zh-CN" dirty="0" err="1"/>
              <a:t>Kullback-Leibler</a:t>
            </a:r>
            <a:r>
              <a:rPr lang="en-US" altLang="zh-CN" dirty="0"/>
              <a:t> Divergence</a:t>
            </a:r>
            <a:r>
              <a:rPr lang="zh-CN" altLang="en-US" dirty="0"/>
              <a:t>）</a:t>
            </a:r>
            <a:endParaRPr lang="en-US" altLang="zh-CN" b="1" dirty="0">
              <a:latin typeface="微软雅黑" panose="020B0503020204020204" pitchFamily="34" charset="-122"/>
              <a:ea typeface="微软雅黑" panose="020B0503020204020204" pitchFamily="34" charset="-122"/>
            </a:endParaRPr>
          </a:p>
          <a:p>
            <a:pPr>
              <a:lnSpc>
                <a:spcPct val="10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KL</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散度是用概率分布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q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来近似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时所造成的信息损失量。</a:t>
            </a:r>
          </a:p>
          <a:p>
            <a:pPr>
              <a:lnSpc>
                <a:spcPct val="100000"/>
              </a:lnSpc>
            </a:pPr>
            <a:endParaRPr lang="en-US" altLang="zh-CN" dirty="0">
              <a:latin typeface="微软雅黑" panose="020B0503020204020204" pitchFamily="34" charset="-122"/>
              <a:ea typeface="微软雅黑" panose="020B0503020204020204" pitchFamily="34" charset="-122"/>
            </a:endParaRPr>
          </a:p>
          <a:p>
            <a:pPr>
              <a:lnSpc>
                <a:spcPct val="100000"/>
              </a:lnSpc>
            </a:pPr>
            <a:endParaRPr lang="en-US" altLang="zh-CN" dirty="0">
              <a:latin typeface="微软雅黑" panose="020B0503020204020204" pitchFamily="34" charset="-122"/>
              <a:ea typeface="微软雅黑" panose="020B0503020204020204" pitchFamily="34" charset="-122"/>
            </a:endParaRPr>
          </a:p>
          <a:p>
            <a:pPr>
              <a:lnSpc>
                <a:spcPct val="100000"/>
              </a:lnSpc>
            </a:pPr>
            <a:endParaRPr lang="en-US" altLang="zh-CN" dirty="0">
              <a:latin typeface="微软雅黑" panose="020B0503020204020204" pitchFamily="34" charset="-122"/>
              <a:ea typeface="微软雅黑" panose="020B0503020204020204" pitchFamily="34" charset="-122"/>
            </a:endParaRPr>
          </a:p>
          <a:p>
            <a:pPr>
              <a:lnSpc>
                <a:spcPct val="100000"/>
              </a:lnSpc>
            </a:pPr>
            <a:endParaRPr lang="en-US" altLang="zh-CN" dirty="0">
              <a:latin typeface="微软雅黑" panose="020B0503020204020204" pitchFamily="34" charset="-122"/>
              <a:ea typeface="微软雅黑" panose="020B0503020204020204" pitchFamily="34" charset="-122"/>
            </a:endParaRPr>
          </a:p>
          <a:p>
            <a:pPr>
              <a:lnSpc>
                <a:spcPct val="100000"/>
              </a:lnSpc>
            </a:pPr>
            <a:endParaRPr lang="en-US" altLang="zh-CN" dirty="0">
              <a:latin typeface="微软雅黑" panose="020B0503020204020204" pitchFamily="34" charset="-122"/>
              <a:ea typeface="微软雅黑" panose="020B0503020204020204" pitchFamily="34" charset="-122"/>
            </a:endParaRPr>
          </a:p>
          <a:p>
            <a:r>
              <a:rPr lang="en-US" altLang="zh-CN" sz="2400" dirty="0">
                <a:latin typeface="Times New Roman" panose="02020603050405020304" pitchFamily="18" charset="0"/>
                <a:cs typeface="Times New Roman" panose="02020603050405020304" pitchFamily="18" charset="0"/>
              </a:rPr>
              <a:t>KL</a:t>
            </a:r>
            <a:r>
              <a:rPr lang="zh-CN" altLang="en-US" sz="2400" dirty="0">
                <a:latin typeface="Times New Roman" panose="02020603050405020304" pitchFamily="18" charset="0"/>
                <a:cs typeface="Times New Roman" panose="02020603050405020304" pitchFamily="18" charset="0"/>
              </a:rPr>
              <a:t>散度是按照概率分布</a:t>
            </a:r>
            <a:r>
              <a:rPr lang="en-US" altLang="zh-CN" sz="2400" dirty="0">
                <a:latin typeface="Times New Roman" panose="02020603050405020304" pitchFamily="18" charset="0"/>
                <a:cs typeface="Times New Roman" panose="02020603050405020304" pitchFamily="18" charset="0"/>
              </a:rPr>
              <a:t>q</a:t>
            </a:r>
            <a:r>
              <a:rPr lang="zh-CN" altLang="en-US" sz="2400" dirty="0">
                <a:latin typeface="Times New Roman" panose="02020603050405020304" pitchFamily="18" charset="0"/>
                <a:cs typeface="Times New Roman" panose="02020603050405020304" pitchFamily="18" charset="0"/>
              </a:rPr>
              <a:t>的最优编码对真实分布为 </a:t>
            </a:r>
            <a:r>
              <a:rPr lang="en-US" altLang="zh-CN" sz="2400" i="1" dirty="0">
                <a:latin typeface="Times New Roman" panose="02020603050405020304" pitchFamily="18" charset="0"/>
                <a:cs typeface="Times New Roman" panose="02020603050405020304" pitchFamily="18" charset="0"/>
              </a:rPr>
              <a:t>p </a:t>
            </a:r>
            <a:r>
              <a:rPr lang="zh-CN" altLang="en-US" sz="2400" dirty="0">
                <a:latin typeface="Times New Roman" panose="02020603050405020304" pitchFamily="18" charset="0"/>
                <a:cs typeface="Times New Roman" panose="02020603050405020304" pitchFamily="18" charset="0"/>
              </a:rPr>
              <a:t>的信息进行编码，其平均编码长度（即交叉熵）</a:t>
            </a:r>
            <a:r>
              <a:rPr lang="en-US" altLang="zh-CN" sz="2400" i="1" dirty="0">
                <a:latin typeface="Times New Roman" panose="02020603050405020304" pitchFamily="18" charset="0"/>
                <a:cs typeface="Times New Roman" panose="02020603050405020304" pitchFamily="18" charset="0"/>
              </a:rPr>
              <a:t>H</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p,q</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和</a:t>
            </a:r>
            <a:r>
              <a:rPr lang="en-US" altLang="zh-CN" sz="2400" i="1"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的最优平均编码长度（即熵）</a:t>
            </a:r>
            <a:r>
              <a:rPr lang="en-US" altLang="zh-CN" sz="2400" i="1" dirty="0">
                <a:latin typeface="Times New Roman" panose="02020603050405020304" pitchFamily="18" charset="0"/>
                <a:cs typeface="Times New Roman" panose="02020603050405020304" pitchFamily="18" charset="0"/>
              </a:rPr>
              <a:t>H</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之间的差异。</a:t>
            </a:r>
          </a:p>
          <a:p>
            <a:pPr>
              <a:lnSpc>
                <a:spcPct val="100000"/>
              </a:lnSpc>
            </a:pPr>
            <a:endParaRPr lang="zh-CN" altLang="en-US" dirty="0">
              <a:latin typeface="微软雅黑" panose="020B0503020204020204" pitchFamily="34" charset="-122"/>
              <a:ea typeface="微软雅黑" panose="020B0503020204020204" pitchFamily="34" charset="-122"/>
            </a:endParaRPr>
          </a:p>
          <a:p>
            <a:pPr lvl="1">
              <a:lnSpc>
                <a:spcPct val="100000"/>
              </a:lnSpc>
            </a:pP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1A83C09-C790-47EB-95BA-759FA61354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4181" y="2950681"/>
            <a:ext cx="3982925" cy="1590287"/>
          </a:xfrm>
          <a:prstGeom prst="rect">
            <a:avLst/>
          </a:prstGeom>
        </p:spPr>
      </p:pic>
      <p:pic>
        <p:nvPicPr>
          <p:cNvPr id="6" name="Picture 2" descr="Image result for kl divergence">
            <a:extLst>
              <a:ext uri="{FF2B5EF4-FFF2-40B4-BE49-F238E27FC236}">
                <a16:creationId xmlns:a16="http://schemas.microsoft.com/office/drawing/2014/main" id="{02D7785C-504F-445E-BEC3-05C5FF186DA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1856" y="2500001"/>
            <a:ext cx="3834604" cy="249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415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96305A4-48DE-489F-AA52-55C13B0BA5CA}"/>
                  </a:ext>
                </a:extLst>
              </p:cNvPr>
              <p:cNvSpPr txBox="1"/>
              <p:nvPr/>
            </p:nvSpPr>
            <p:spPr>
              <a:xfrm>
                <a:off x="2097932" y="1819004"/>
                <a:ext cx="4724050" cy="889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sSubPr>
                        <m:e>
                          <m:r>
                            <m:rPr>
                              <m:sty m:val="p"/>
                            </m:rPr>
                            <a:rPr lang="en-US" altLang="zh-CN" i="1" smtClean="0">
                              <a:latin typeface="Cambria Math" panose="02040503050406030204" pitchFamily="18" charset="0"/>
                              <a:ea typeface="STIX Two Math" panose="02020603050405020304" pitchFamily="18" charset="0"/>
                              <a:cs typeface="STIX Two Math" panose="02020603050405020304" pitchFamily="18" charset="0"/>
                            </a:rPr>
                            <m:t>D</m:t>
                          </m:r>
                        </m:e>
                        <m:sub>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𝐾𝐿</m:t>
                          </m:r>
                        </m:sub>
                      </m:sSub>
                      <m:d>
                        <m:d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dPr>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e>
                        <m:e>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e>
                      </m:d>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nary>
                        <m:naryPr>
                          <m:chr m:val="∑"/>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naryPr>
                        <m:sub>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=0</m:t>
                          </m:r>
                        </m:sub>
                        <m:sup>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1</m:t>
                          </m:r>
                        </m:sup>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func>
                            <m:func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b="0" i="0" smtClean="0">
                                  <a:latin typeface="Cambria Math" panose="02040503050406030204" pitchFamily="18" charset="0"/>
                                  <a:ea typeface="STIX Two Math" panose="02020603050405020304" pitchFamily="18" charset="0"/>
                                  <a:cs typeface="STIX Two Math" panose="02020603050405020304" pitchFamily="18" charset="0"/>
                                </a:rPr>
                                <m:t>log</m:t>
                              </m:r>
                            </m:fName>
                            <m:e>
                              <m:f>
                                <m:f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fPr>
                                <m:num>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num>
                                <m:den>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den>
                              </m:f>
                            </m:e>
                          </m:func>
                        </m:e>
                      </m:nary>
                    </m:oMath>
                  </m:oMathPara>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3" name="文本框 2">
                <a:extLst>
                  <a:ext uri="{FF2B5EF4-FFF2-40B4-BE49-F238E27FC236}">
                    <a16:creationId xmlns:a16="http://schemas.microsoft.com/office/drawing/2014/main" id="{D96305A4-48DE-489F-AA52-55C13B0BA5CA}"/>
                  </a:ext>
                </a:extLst>
              </p:cNvPr>
              <p:cNvSpPr txBox="1">
                <a:spLocks noRot="1" noChangeAspect="1" noMove="1" noResize="1" noEditPoints="1" noAdjustHandles="1" noChangeArrowheads="1" noChangeShapeType="1" noTextEdit="1"/>
              </p:cNvSpPr>
              <p:nvPr/>
            </p:nvSpPr>
            <p:spPr>
              <a:xfrm>
                <a:off x="2097932" y="1819004"/>
                <a:ext cx="4724050" cy="8897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6AC7A4-5CA3-4779-B5A2-2DB7A36BCC55}"/>
                  </a:ext>
                </a:extLst>
              </p:cNvPr>
              <p:cNvSpPr txBox="1"/>
              <p:nvPr/>
            </p:nvSpPr>
            <p:spPr>
              <a:xfrm>
                <a:off x="4411793" y="2884781"/>
                <a:ext cx="2739853" cy="889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nary>
                        <m:naryPr>
                          <m:chr m:val="∑"/>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naryPr>
                        <m:sub>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=0</m:t>
                          </m:r>
                        </m:sub>
                        <m:sup>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1</m:t>
                          </m:r>
                        </m:sup>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func>
                            <m:func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b="0" i="0" smtClean="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e>
                          </m:func>
                        </m:e>
                      </m:nary>
                    </m:oMath>
                  </m:oMathPara>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4" name="文本框 3">
                <a:extLst>
                  <a:ext uri="{FF2B5EF4-FFF2-40B4-BE49-F238E27FC236}">
                    <a16:creationId xmlns:a16="http://schemas.microsoft.com/office/drawing/2014/main" id="{AF6AC7A4-5CA3-4779-B5A2-2DB7A36BCC55}"/>
                  </a:ext>
                </a:extLst>
              </p:cNvPr>
              <p:cNvSpPr txBox="1">
                <a:spLocks noRot="1" noChangeAspect="1" noMove="1" noResize="1" noEditPoints="1" noAdjustHandles="1" noChangeArrowheads="1" noChangeShapeType="1" noTextEdit="1"/>
              </p:cNvSpPr>
              <p:nvPr/>
            </p:nvSpPr>
            <p:spPr>
              <a:xfrm>
                <a:off x="4411793" y="2884781"/>
                <a:ext cx="2739853" cy="889474"/>
              </a:xfrm>
              <a:prstGeom prst="rect">
                <a:avLst/>
              </a:prstGeom>
              <a:blipFill>
                <a:blip r:embed="rId6"/>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C3E3F87-3393-4F07-BF24-B69EC377BF2E}"/>
              </a:ext>
            </a:extLst>
          </p:cNvPr>
          <p:cNvSpPr/>
          <p:nvPr/>
        </p:nvSpPr>
        <p:spPr>
          <a:xfrm>
            <a:off x="7203332" y="3045588"/>
            <a:ext cx="2253228" cy="369332"/>
          </a:xfrm>
          <a:prstGeom prst="rect">
            <a:avLst/>
          </a:prstGeom>
        </p:spPr>
        <p:txBody>
          <a:bodyPr wrap="square">
            <a:spAutoFit/>
          </a:bodyPr>
          <a:lstStyle/>
          <a:p>
            <a:pPr algn="ct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交叉熵损失</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9693F92-32FE-4A73-A3FC-D537824F82FB}"/>
                  </a:ext>
                </a:extLst>
              </p:cNvPr>
              <p:cNvSpPr txBox="1"/>
              <p:nvPr/>
            </p:nvSpPr>
            <p:spPr>
              <a:xfrm>
                <a:off x="4459957" y="4875779"/>
                <a:ext cx="1592039" cy="553998"/>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panose="02040503050406030204" pitchFamily="18" charset="0"/>
                        <a:ea typeface="STIX Two Math" panose="02020603050405020304" pitchFamily="18" charset="0"/>
                        <a:cs typeface="STIX Two Math" panose="02020603050405020304" pitchFamily="18" charset="0"/>
                      </a:rPr>
                      <m:t>=</m:t>
                    </m:r>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oMath>
                </a14:m>
                <a:r>
                  <a:rPr lang="en-US" altLang="zh-CN" dirty="0">
                    <a:latin typeface="STIX Two Math" panose="02020603050405020304" pitchFamily="18" charset="0"/>
                    <a:ea typeface="STIX Two Math" panose="02020603050405020304" pitchFamily="18" charset="0"/>
                    <a:cs typeface="STIX Two Math" panose="02020603050405020304" pitchFamily="18" charset="0"/>
                  </a:rPr>
                  <a:t> </a:t>
                </a:r>
                <a14:m>
                  <m:oMath xmlns:m="http://schemas.openxmlformats.org/officeDocument/2006/math">
                    <m:func>
                      <m:func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sSup>
                              <m:sSup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sup>
                            </m:sSup>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e>
                    </m:func>
                  </m:oMath>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7" name="文本框 6">
                <a:extLst>
                  <a:ext uri="{FF2B5EF4-FFF2-40B4-BE49-F238E27FC236}">
                    <a16:creationId xmlns:a16="http://schemas.microsoft.com/office/drawing/2014/main" id="{49693F92-32FE-4A73-A3FC-D537824F82FB}"/>
                  </a:ext>
                </a:extLst>
              </p:cNvPr>
              <p:cNvSpPr txBox="1">
                <a:spLocks noRot="1" noChangeAspect="1" noMove="1" noResize="1" noEditPoints="1" noAdjustHandles="1" noChangeArrowheads="1" noChangeShapeType="1" noTextEdit="1"/>
              </p:cNvSpPr>
              <p:nvPr/>
            </p:nvSpPr>
            <p:spPr>
              <a:xfrm>
                <a:off x="4459957" y="4875779"/>
                <a:ext cx="1592039" cy="553998"/>
              </a:xfrm>
              <a:prstGeom prst="rect">
                <a:avLst/>
              </a:prstGeom>
              <a:blipFill>
                <a:blip r:embed="rId7"/>
                <a:stretch>
                  <a:fillRect l="-3448" t="-1099" r="-344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027C7BFA-CFB8-4B3E-81E7-B93973AC2911}"/>
              </a:ext>
            </a:extLst>
          </p:cNvPr>
          <p:cNvSpPr/>
          <p:nvPr/>
        </p:nvSpPr>
        <p:spPr>
          <a:xfrm>
            <a:off x="6356586" y="4847332"/>
            <a:ext cx="2253228" cy="369332"/>
          </a:xfrm>
          <a:prstGeom prst="rect">
            <a:avLst/>
          </a:prstGeom>
        </p:spPr>
        <p:txBody>
          <a:bodyPr wrap="square">
            <a:spAutoFit/>
          </a:bodyPr>
          <a:lstStyle/>
          <a:p>
            <a:pPr algn="ct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负对数似然</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BDA5B9BC-04C3-4E7B-8090-AB076BAA226C}"/>
              </a:ext>
            </a:extLst>
          </p:cNvPr>
          <p:cNvSpPr/>
          <p:nvPr/>
        </p:nvSpPr>
        <p:spPr>
          <a:xfrm>
            <a:off x="7702202" y="2066992"/>
            <a:ext cx="954107" cy="369332"/>
          </a:xfrm>
          <a:prstGeom prst="rect">
            <a:avLst/>
          </a:prstGeom>
        </p:spPr>
        <p:txBody>
          <a:bodyPr wrap="none">
            <a:spAutoFit/>
          </a:bodyPr>
          <a:lstStyle/>
          <a:p>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KL</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散度</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D680F5F-0EE2-4CBE-A4A9-5E5A2B3647AD}"/>
                  </a:ext>
                </a:extLst>
              </p:cNvPr>
              <p:cNvSpPr/>
              <p:nvPr/>
            </p:nvSpPr>
            <p:spPr>
              <a:xfrm>
                <a:off x="1905001" y="4021057"/>
                <a:ext cx="1917513" cy="369332"/>
              </a:xfrm>
              <a:prstGeom prst="rect">
                <a:avLst/>
              </a:prstGeom>
            </p:spPr>
            <p:txBody>
              <a:bodyPr wrap="none">
                <a:spAutoFit/>
              </a:bodyPr>
              <a:lstStyle/>
              <a:p>
                <a14:m>
                  <m:oMath xmlns:m="http://schemas.openxmlformats.org/officeDocument/2006/math">
                    <m:sSup>
                      <m:sSupPr>
                        <m:ctrlPr>
                          <a:rPr lang="en-US" altLang="zh-CN"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sup>
                    </m:sSup>
                    <m:r>
                      <a:rPr lang="zh-CN" altLang="en-US" i="1" smtClean="0">
                        <a:solidFill>
                          <a:srgbClr val="FF0000"/>
                        </a:solidFill>
                        <a:latin typeface="Cambria Math" panose="02040503050406030204" pitchFamily="18" charset="0"/>
                        <a:cs typeface="STIX Two Math" panose="02020603050405020304" pitchFamily="18" charset="0"/>
                      </a:rPr>
                      <m:t>为</m:t>
                    </m:r>
                  </m:oMath>
                </a14:m>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的真实标签</a:t>
                </a:r>
              </a:p>
            </p:txBody>
          </p:sp>
        </mc:Choice>
        <mc:Fallback xmlns="">
          <p:sp>
            <p:nvSpPr>
              <p:cNvPr id="12" name="矩形 11">
                <a:extLst>
                  <a:ext uri="{FF2B5EF4-FFF2-40B4-BE49-F238E27FC236}">
                    <a16:creationId xmlns:a16="http://schemas.microsoft.com/office/drawing/2014/main" id="{DD680F5F-0EE2-4CBE-A4A9-5E5A2B3647AD}"/>
                  </a:ext>
                </a:extLst>
              </p:cNvPr>
              <p:cNvSpPr>
                <a:spLocks noRot="1" noChangeAspect="1" noMove="1" noResize="1" noEditPoints="1" noAdjustHandles="1" noChangeArrowheads="1" noChangeShapeType="1" noTextEdit="1"/>
              </p:cNvSpPr>
              <p:nvPr/>
            </p:nvSpPr>
            <p:spPr>
              <a:xfrm>
                <a:off x="1905001" y="4021057"/>
                <a:ext cx="1917513" cy="369332"/>
              </a:xfrm>
              <a:prstGeom prst="rect">
                <a:avLst/>
              </a:prstGeom>
              <a:blipFill>
                <a:blip r:embed="rId9"/>
                <a:stretch>
                  <a:fillRect t="-10000" r="-2548"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BAB3F9B-40E8-4F4D-A475-A7B1D38ABC40}"/>
                  </a:ext>
                </a:extLst>
              </p:cNvPr>
              <p:cNvSpPr txBox="1"/>
              <p:nvPr/>
            </p:nvSpPr>
            <p:spPr>
              <a:xfrm>
                <a:off x="4459957" y="4106520"/>
                <a:ext cx="4629665" cy="553998"/>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panose="02040503050406030204" pitchFamily="18" charset="0"/>
                        <a:ea typeface="STIX Two Math" panose="02020603050405020304" pitchFamily="18" charset="0"/>
                        <a:cs typeface="STIX Two Math" panose="02020603050405020304" pitchFamily="18" charset="0"/>
                      </a:rPr>
                      <m:t>=</m:t>
                    </m:r>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oMath>
                </a14:m>
                <a:r>
                  <a:rPr lang="en-US" altLang="zh-CN" dirty="0">
                    <a:latin typeface="STIX Two Math" panose="02020603050405020304" pitchFamily="18" charset="0"/>
                    <a:ea typeface="STIX Two Math" panose="02020603050405020304" pitchFamily="18" charset="0"/>
                    <a:cs typeface="STIX Two Math" panose="02020603050405020304" pitchFamily="18" charset="0"/>
                  </a:rPr>
                  <a:t> </a:t>
                </a:r>
                <a14:m>
                  <m:oMath xmlns:m="http://schemas.openxmlformats.org/officeDocument/2006/math">
                    <m:func>
                      <m:func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funcPr>
                      <m:fName>
                        <m:sSup>
                          <m:sSup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i="1">
                                <a:latin typeface="Cambria Math" panose="02040503050406030204" pitchFamily="18" charset="0"/>
                                <a:ea typeface="STIX Two Math" panose="02020603050405020304" pitchFamily="18" charset="0"/>
                                <a:cs typeface="STIX Two Math" panose="02020603050405020304" pitchFamily="18" charset="0"/>
                              </a:rPr>
                              <m:t>∗</m:t>
                            </m:r>
                          </m:sup>
                        </m:sSup>
                        <m:r>
                          <m:rPr>
                            <m:sty m:val="p"/>
                          </m:rPr>
                          <a:rPr lang="en-US" altLang="zh-CN">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m:rPr>
                                <m:sty m:val="p"/>
                              </m:rPr>
                              <a:rPr lang="en-US" altLang="zh-CN" b="0" i="1">
                                <a:latin typeface="Cambria Math" panose="02040503050406030204" pitchFamily="18" charset="0"/>
                                <a:ea typeface="STIX Two Math" panose="02020603050405020304" pitchFamily="18" charset="0"/>
                                <a:cs typeface="STIX Two Math" panose="02020603050405020304" pitchFamily="18" charset="0"/>
                              </a:rPr>
                              <m:t>y</m:t>
                            </m:r>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=1</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1−</m:t>
                            </m:r>
                            <m:sSup>
                              <m:sSup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i="1">
                                    <a:latin typeface="Cambria Math" panose="02040503050406030204" pitchFamily="18" charset="0"/>
                                    <a:ea typeface="STIX Two Math" panose="02020603050405020304" pitchFamily="18" charset="0"/>
                                    <a:cs typeface="STIX Two Math" panose="02020603050405020304" pitchFamily="18" charset="0"/>
                                  </a:rPr>
                                  <m:t>∗</m:t>
                                </m:r>
                              </m:sup>
                            </m:sSup>
                          </m:e>
                        </m:d>
                        <m:func>
                          <m:func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m:rPr>
                                    <m:sty m:val="p"/>
                                  </m:rPr>
                                  <a:rPr lang="en-US" altLang="zh-CN" i="1">
                                    <a:latin typeface="Cambria Math" panose="02040503050406030204" pitchFamily="18" charset="0"/>
                                    <a:ea typeface="STIX Two Math" panose="02020603050405020304" pitchFamily="18" charset="0"/>
                                    <a:cs typeface="STIX Two Math" panose="02020603050405020304" pitchFamily="18" charset="0"/>
                                  </a:rPr>
                                  <m:t>y</m:t>
                                </m:r>
                                <m:r>
                                  <a:rPr lang="en-US" altLang="zh-CN" i="1">
                                    <a:latin typeface="Cambria Math" panose="02040503050406030204" pitchFamily="18" charset="0"/>
                                    <a:ea typeface="STIX Two Math" panose="02020603050405020304" pitchFamily="18" charset="0"/>
                                    <a:cs typeface="STIX Two Math" panose="02020603050405020304" pitchFamily="18" charset="0"/>
                                  </a:rPr>
                                  <m:t>=0</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e>
                        </m:func>
                      </m:e>
                    </m:func>
                  </m:oMath>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13" name="文本框 12">
                <a:extLst>
                  <a:ext uri="{FF2B5EF4-FFF2-40B4-BE49-F238E27FC236}">
                    <a16:creationId xmlns:a16="http://schemas.microsoft.com/office/drawing/2014/main" id="{3BAB3F9B-40E8-4F4D-A475-A7B1D38ABC40}"/>
                  </a:ext>
                </a:extLst>
              </p:cNvPr>
              <p:cNvSpPr txBox="1">
                <a:spLocks noRot="1" noChangeAspect="1" noMove="1" noResize="1" noEditPoints="1" noAdjustHandles="1" noChangeArrowheads="1" noChangeShapeType="1" noTextEdit="1"/>
              </p:cNvSpPr>
              <p:nvPr/>
            </p:nvSpPr>
            <p:spPr>
              <a:xfrm>
                <a:off x="4459957" y="4106520"/>
                <a:ext cx="4629665" cy="553998"/>
              </a:xfrm>
              <a:prstGeom prst="rect">
                <a:avLst/>
              </a:prstGeom>
              <a:blipFill>
                <a:blip r:embed="rId10"/>
                <a:stretch>
                  <a:fillRect l="-1186" t="-2198" r="-4216"/>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AA921D5-BBA1-4A5A-B66C-EA829ABFBD1C}"/>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15" name="内容占位符 2">
            <a:extLst>
              <a:ext uri="{FF2B5EF4-FFF2-40B4-BE49-F238E27FC236}">
                <a16:creationId xmlns:a16="http://schemas.microsoft.com/office/drawing/2014/main" id="{A75A4E45-6BFD-40B3-BFD2-EE58C2CF00CF}"/>
              </a:ext>
            </a:extLst>
          </p:cNvPr>
          <p:cNvSpPr txBox="1">
            <a:spLocks/>
          </p:cNvSpPr>
          <p:nvPr/>
        </p:nvSpPr>
        <p:spPr>
          <a:xfrm>
            <a:off x="609599" y="1219200"/>
            <a:ext cx="11035229" cy="564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交叉熵损失</a:t>
            </a:r>
            <a:endParaRPr lang="en-US" altLang="zh-CN" b="1" dirty="0">
              <a:latin typeface="微软雅黑" panose="020B0503020204020204" pitchFamily="34" charset="-122"/>
              <a:ea typeface="微软雅黑" panose="020B0503020204020204" pitchFamily="34" charset="-122"/>
            </a:endParaRPr>
          </a:p>
          <a:p>
            <a:pPr lvl="1">
              <a:lnSpc>
                <a:spcPct val="100000"/>
              </a:lnSpc>
            </a:pPr>
            <a:endParaRPr lang="en-US" altLang="zh-CN"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10992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8AA921D5-BBA1-4A5A-B66C-EA829ABFBD1C}"/>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15" name="内容占位符 2">
            <a:extLst>
              <a:ext uri="{FF2B5EF4-FFF2-40B4-BE49-F238E27FC236}">
                <a16:creationId xmlns:a16="http://schemas.microsoft.com/office/drawing/2014/main" id="{A75A4E45-6BFD-40B3-BFD2-EE58C2CF00CF}"/>
              </a:ext>
            </a:extLst>
          </p:cNvPr>
          <p:cNvSpPr txBox="1">
            <a:spLocks/>
          </p:cNvSpPr>
          <p:nvPr/>
        </p:nvSpPr>
        <p:spPr>
          <a:xfrm>
            <a:off x="609599" y="1219200"/>
            <a:ext cx="11035229"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梯度下降</a:t>
            </a:r>
            <a:endParaRPr lang="en-US" altLang="zh-CN" b="1"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交叉熵损失函数，模型在训练集的风险函数为</a:t>
            </a:r>
          </a:p>
          <a:p>
            <a:pPr>
              <a:lnSpc>
                <a:spcPct val="100000"/>
              </a:lnSpc>
            </a:pPr>
            <a:endParaRPr lang="en-US" altLang="zh-CN" b="1" dirty="0">
              <a:latin typeface="微软雅黑" panose="020B0503020204020204" pitchFamily="34" charset="-122"/>
              <a:ea typeface="微软雅黑" panose="020B0503020204020204" pitchFamily="34" charset="-122"/>
            </a:endParaRPr>
          </a:p>
          <a:p>
            <a:pPr>
              <a:lnSpc>
                <a:spcPct val="100000"/>
              </a:lnSpc>
            </a:pPr>
            <a:endParaRPr lang="en-US" altLang="zh-CN" b="1" dirty="0">
              <a:latin typeface="微软雅黑" panose="020B0503020204020204" pitchFamily="34" charset="-122"/>
              <a:ea typeface="微软雅黑" panose="020B0503020204020204" pitchFamily="34" charset="-122"/>
            </a:endParaRPr>
          </a:p>
          <a:p>
            <a:pPr>
              <a:lnSpc>
                <a:spcPct val="100000"/>
              </a:lnSpc>
            </a:pPr>
            <a:endParaRPr lang="en-US" altLang="zh-CN" b="1"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梯度为</a:t>
            </a:r>
            <a:endParaRPr lang="en-US" altLang="zh-CN" dirty="0">
              <a:latin typeface="微软雅黑" panose="020B0503020204020204" pitchFamily="34" charset="-122"/>
              <a:ea typeface="微软雅黑" panose="020B0503020204020204" pitchFamily="34" charset="-122"/>
            </a:endParaRPr>
          </a:p>
        </p:txBody>
      </p:sp>
      <p:pic>
        <p:nvPicPr>
          <p:cNvPr id="16" name="图片 15" descr="屏幕剪辑">
            <a:extLst>
              <a:ext uri="{FF2B5EF4-FFF2-40B4-BE49-F238E27FC236}">
                <a16:creationId xmlns:a16="http://schemas.microsoft.com/office/drawing/2014/main" id="{4EBB0DCB-100D-4D35-A406-656E7DAD1E9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25827" y="2325975"/>
            <a:ext cx="8161415" cy="814270"/>
          </a:xfrm>
          <a:prstGeom prst="rect">
            <a:avLst/>
          </a:prstGeom>
        </p:spPr>
      </p:pic>
      <p:pic>
        <p:nvPicPr>
          <p:cNvPr id="2" name="图片 1">
            <a:extLst>
              <a:ext uri="{FF2B5EF4-FFF2-40B4-BE49-F238E27FC236}">
                <a16:creationId xmlns:a16="http://schemas.microsoft.com/office/drawing/2014/main" id="{088923EC-E581-4D9B-9FD6-18013A5A13A2}"/>
              </a:ext>
            </a:extLst>
          </p:cNvPr>
          <p:cNvPicPr>
            <a:picLocks noChangeAspect="1"/>
          </p:cNvPicPr>
          <p:nvPr/>
        </p:nvPicPr>
        <p:blipFill>
          <a:blip r:embed="rId5"/>
          <a:stretch>
            <a:fillRect/>
          </a:stretch>
        </p:blipFill>
        <p:spPr>
          <a:xfrm>
            <a:off x="2664061" y="3195680"/>
            <a:ext cx="5193756" cy="860947"/>
          </a:xfrm>
          <a:prstGeom prst="rect">
            <a:avLst/>
          </a:prstGeom>
        </p:spPr>
      </p:pic>
      <p:pic>
        <p:nvPicPr>
          <p:cNvPr id="18" name="图片 17">
            <a:extLst>
              <a:ext uri="{FF2B5EF4-FFF2-40B4-BE49-F238E27FC236}">
                <a16:creationId xmlns:a16="http://schemas.microsoft.com/office/drawing/2014/main" id="{89D8894A-CB10-4834-A546-4E0CBD4FBFEF}"/>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b="63744"/>
          <a:stretch/>
        </p:blipFill>
        <p:spPr>
          <a:xfrm>
            <a:off x="2053477" y="4247020"/>
            <a:ext cx="6870610" cy="860947"/>
          </a:xfrm>
          <a:prstGeom prst="rect">
            <a:avLst/>
          </a:prstGeom>
        </p:spPr>
      </p:pic>
      <p:pic>
        <p:nvPicPr>
          <p:cNvPr id="19" name="图片 18">
            <a:extLst>
              <a:ext uri="{FF2B5EF4-FFF2-40B4-BE49-F238E27FC236}">
                <a16:creationId xmlns:a16="http://schemas.microsoft.com/office/drawing/2014/main" id="{722DF03D-DDEA-4223-8E57-98B114E86F40}"/>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t="33009" b="34419"/>
          <a:stretch/>
        </p:blipFill>
        <p:spPr>
          <a:xfrm>
            <a:off x="2053477" y="5054472"/>
            <a:ext cx="6870610" cy="773445"/>
          </a:xfrm>
          <a:prstGeom prst="rect">
            <a:avLst/>
          </a:prstGeom>
        </p:spPr>
      </p:pic>
      <p:pic>
        <p:nvPicPr>
          <p:cNvPr id="20" name="图片 19">
            <a:extLst>
              <a:ext uri="{FF2B5EF4-FFF2-40B4-BE49-F238E27FC236}">
                <a16:creationId xmlns:a16="http://schemas.microsoft.com/office/drawing/2014/main" id="{29217C72-C3DC-4728-985B-63D3E591F066}"/>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t="63744"/>
          <a:stretch/>
        </p:blipFill>
        <p:spPr>
          <a:xfrm>
            <a:off x="2053477" y="5857066"/>
            <a:ext cx="6870610" cy="860947"/>
          </a:xfrm>
          <a:prstGeom prst="rect">
            <a:avLst/>
          </a:prstGeom>
        </p:spPr>
      </p:pic>
    </p:spTree>
    <p:custDataLst>
      <p:tags r:id="rId1"/>
    </p:custDataLst>
    <p:extLst>
      <p:ext uri="{BB962C8B-B14F-4D97-AF65-F5344CB8AC3E}">
        <p14:creationId xmlns:p14="http://schemas.microsoft.com/office/powerpoint/2010/main" val="40544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
                                            <p:txEl>
                                              <p:pRg st="5" end="5"/>
                                            </p:txEl>
                                          </p:spTgt>
                                        </p:tgtEl>
                                        <p:attrNameLst>
                                          <p:attrName>style.visibility</p:attrName>
                                        </p:attrNameLst>
                                      </p:cBhvr>
                                      <p:to>
                                        <p:strVal val="visible"/>
                                      </p:to>
                                    </p:set>
                                    <p:animEffect transition="in" filter="fade">
                                      <p:cBhvr>
                                        <p:cTn id="14" dur="500"/>
                                        <p:tgtEl>
                                          <p:spTgt spid="15">
                                            <p:txEl>
                                              <p:pRg st="5" end="5"/>
                                            </p:txEl>
                                          </p:spTgt>
                                        </p:tgtEl>
                                      </p:cBhvr>
                                    </p:animEffect>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anim calcmode="lin" valueType="num">
                                      <p:cBhvr>
                                        <p:cTn id="25" dur="500" fill="hold"/>
                                        <p:tgtEl>
                                          <p:spTgt spid="19"/>
                                        </p:tgtEl>
                                        <p:attrNameLst>
                                          <p:attrName>ppt_x</p:attrName>
                                        </p:attrNameLst>
                                      </p:cBhvr>
                                      <p:tavLst>
                                        <p:tav tm="0">
                                          <p:val>
                                            <p:strVal val="#ppt_x"/>
                                          </p:val>
                                        </p:tav>
                                        <p:tav tm="100000">
                                          <p:val>
                                            <p:strVal val="#ppt_x"/>
                                          </p:val>
                                        </p:tav>
                                      </p:tavLst>
                                    </p:anim>
                                    <p:anim calcmode="lin" valueType="num">
                                      <p:cBhvr>
                                        <p:cTn id="26"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34CED6-A1A2-45D0-85E3-57248D64567E}"/>
              </a:ext>
            </a:extLst>
          </p:cNvPr>
          <p:cNvPicPr>
            <a:picLocks noChangeAspect="1"/>
          </p:cNvPicPr>
          <p:nvPr/>
        </p:nvPicPr>
        <p:blipFill>
          <a:blip r:embed="rId2"/>
          <a:stretch>
            <a:fillRect/>
          </a:stretch>
        </p:blipFill>
        <p:spPr>
          <a:xfrm>
            <a:off x="1652415" y="2060440"/>
            <a:ext cx="9055150" cy="3624263"/>
          </a:xfrm>
          <a:prstGeom prst="rect">
            <a:avLst/>
          </a:prstGeom>
        </p:spPr>
      </p:pic>
      <p:sp>
        <p:nvSpPr>
          <p:cNvPr id="3" name="内容占位符 2">
            <a:extLst>
              <a:ext uri="{FF2B5EF4-FFF2-40B4-BE49-F238E27FC236}">
                <a16:creationId xmlns:a16="http://schemas.microsoft.com/office/drawing/2014/main" id="{A6F7507D-EE82-4A56-AD3E-8D2A5A0462D3}"/>
              </a:ext>
            </a:extLst>
          </p:cNvPr>
          <p:cNvSpPr txBox="1">
            <a:spLocks/>
          </p:cNvSpPr>
          <p:nvPr/>
        </p:nvSpPr>
        <p:spPr>
          <a:xfrm>
            <a:off x="609599" y="1219200"/>
            <a:ext cx="11255567"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使用线性回归和</a:t>
            </a:r>
            <a:r>
              <a:rPr lang="en-US" altLang="zh-CN" b="1" dirty="0">
                <a:latin typeface="微软雅黑" panose="020B0503020204020204" pitchFamily="34" charset="-122"/>
                <a:ea typeface="微软雅黑" panose="020B0503020204020204" pitchFamily="34" charset="-122"/>
              </a:rPr>
              <a:t>Logistic</a:t>
            </a:r>
            <a:r>
              <a:rPr lang="zh-CN" altLang="en-US" b="1" dirty="0">
                <a:latin typeface="微软雅黑" panose="020B0503020204020204" pitchFamily="34" charset="-122"/>
                <a:ea typeface="微软雅黑" panose="020B0503020204020204" pitchFamily="34" charset="-122"/>
              </a:rPr>
              <a:t>回归来解决一维数据的二分类问题的示例。</a:t>
            </a:r>
            <a:endParaRPr lang="en-US" altLang="zh-CN"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B9BEFFA-E090-4F5A-A95D-842C9675364E}"/>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Tree>
    <p:extLst>
      <p:ext uri="{BB962C8B-B14F-4D97-AF65-F5344CB8AC3E}">
        <p14:creationId xmlns:p14="http://schemas.microsoft.com/office/powerpoint/2010/main" val="2634981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848925"/>
            <a:ext cx="4635216" cy="703232"/>
          </a:xfrm>
          <a:prstGeom prst="rect">
            <a:avLst/>
          </a:prstGeom>
        </p:spPr>
      </p:pic>
      <p:pic>
        <p:nvPicPr>
          <p:cNvPr id="7170" name="Picture 2" descr="âlogistic function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3101" y="1168925"/>
            <a:ext cx="3060699" cy="204046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5C2B8602-BD21-416B-92EB-630F9D24135E}"/>
              </a:ext>
            </a:extLst>
          </p:cNvPr>
          <p:cNvGrpSpPr/>
          <p:nvPr/>
        </p:nvGrpSpPr>
        <p:grpSpPr>
          <a:xfrm>
            <a:off x="3048001" y="3524782"/>
            <a:ext cx="5475641" cy="751134"/>
            <a:chOff x="3048001" y="3524782"/>
            <a:chExt cx="5475641" cy="751134"/>
          </a:xfrm>
        </p:grpSpPr>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3524782"/>
              <a:ext cx="4866042" cy="751134"/>
            </a:xfrm>
            <a:prstGeom prst="rect">
              <a:avLst/>
            </a:prstGeom>
          </p:spPr>
        </p:pic>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1" y="3709844"/>
              <a:ext cx="604173" cy="381010"/>
            </a:xfrm>
            <a:prstGeom prst="rect">
              <a:avLst/>
            </a:prstGeom>
          </p:spPr>
        </p:pic>
      </p:grpSp>
      <p:grpSp>
        <p:nvGrpSpPr>
          <p:cNvPr id="5" name="组合 4">
            <a:extLst>
              <a:ext uri="{FF2B5EF4-FFF2-40B4-BE49-F238E27FC236}">
                <a16:creationId xmlns:a16="http://schemas.microsoft.com/office/drawing/2014/main" id="{CD4F8E92-6924-4FC4-9057-6E11F196ED44}"/>
              </a:ext>
            </a:extLst>
          </p:cNvPr>
          <p:cNvGrpSpPr/>
          <p:nvPr/>
        </p:nvGrpSpPr>
        <p:grpSpPr>
          <a:xfrm>
            <a:off x="3048001" y="5433603"/>
            <a:ext cx="3505199" cy="674932"/>
            <a:chOff x="3918929" y="4963868"/>
            <a:chExt cx="3505199" cy="674932"/>
          </a:xfrm>
        </p:grpSpPr>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4963868"/>
              <a:ext cx="2699728" cy="674932"/>
            </a:xfrm>
            <a:prstGeom prst="rect">
              <a:avLst/>
            </a:prstGeom>
          </p:spPr>
        </p:pic>
        <p:pic>
          <p:nvPicPr>
            <p:cNvPr id="13" name="图片 1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8929" y="4981286"/>
              <a:ext cx="778349" cy="604173"/>
            </a:xfrm>
            <a:prstGeom prst="rect">
              <a:avLst/>
            </a:prstGeom>
          </p:spPr>
        </p:pic>
      </p:grpSp>
      <p:sp>
        <p:nvSpPr>
          <p:cNvPr id="14" name="文本框 13">
            <a:extLst>
              <a:ext uri="{FF2B5EF4-FFF2-40B4-BE49-F238E27FC236}">
                <a16:creationId xmlns:a16="http://schemas.microsoft.com/office/drawing/2014/main" id="{05B00D83-0D92-439F-8749-EF44DDC053DE}"/>
              </a:ext>
            </a:extLst>
          </p:cNvPr>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Logistic</a:t>
            </a:r>
            <a:r>
              <a:rPr lang="zh-CN" altLang="en-US" sz="2800" b="1" dirty="0">
                <a:solidFill>
                  <a:srgbClr val="000000"/>
                </a:solidFill>
                <a:latin typeface="微软雅黑" panose="020B0503020204020204" pitchFamily="34" charset="-122"/>
                <a:ea typeface="微软雅黑" panose="020B0503020204020204" pitchFamily="34" charset="-122"/>
              </a:rPr>
              <a:t>回归</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小结</a:t>
            </a:r>
          </a:p>
        </p:txBody>
      </p:sp>
      <p:sp>
        <p:nvSpPr>
          <p:cNvPr id="15" name="内容占位符 2">
            <a:extLst>
              <a:ext uri="{FF2B5EF4-FFF2-40B4-BE49-F238E27FC236}">
                <a16:creationId xmlns:a16="http://schemas.microsoft.com/office/drawing/2014/main" id="{693516FD-12DC-4516-8B15-A0667C57F640}"/>
              </a:ext>
            </a:extLst>
          </p:cNvPr>
          <p:cNvSpPr txBox="1">
            <a:spLocks/>
          </p:cNvSpPr>
          <p:nvPr/>
        </p:nvSpPr>
        <p:spPr>
          <a:xfrm>
            <a:off x="608400" y="1220400"/>
            <a:ext cx="11255567"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模型</a:t>
            </a: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a:t>
            </a:r>
            <a:r>
              <a:rPr lang="zh-CN" altLang="en-US" dirty="0">
                <a:latin typeface="微软雅黑" panose="020B0503020204020204" pitchFamily="34" charset="-122"/>
                <a:ea typeface="微软雅黑" panose="020B0503020204020204" pitchFamily="34" charset="-122"/>
              </a:rPr>
              <a:t>交叉熵</a:t>
            </a:r>
            <a:endParaRPr lang="en-US" altLang="zh-CN"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优化算法：</a:t>
            </a:r>
            <a:r>
              <a:rPr lang="zh-CN" altLang="en-US" dirty="0">
                <a:latin typeface="微软雅黑" panose="020B0503020204020204" pitchFamily="34" charset="-122"/>
                <a:ea typeface="微软雅黑" panose="020B0503020204020204" pitchFamily="34" charset="-122"/>
              </a:rPr>
              <a:t>梯度下降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6086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7D3EBB3-DAD6-4556-A07E-7D0571F31EA5}"/>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多分类问题（</a:t>
            </a:r>
            <a:r>
              <a:rPr lang="en-US" altLang="zh-CN" sz="2800" b="1" dirty="0">
                <a:solidFill>
                  <a:srgbClr val="000000"/>
                </a:solidFill>
                <a:latin typeface="微软雅黑" panose="020B0503020204020204" pitchFamily="34" charset="-122"/>
                <a:ea typeface="微软雅黑" panose="020B0503020204020204" pitchFamily="34" charset="-122"/>
              </a:rPr>
              <a:t>Multi-class Classification</a:t>
            </a:r>
            <a:r>
              <a:rPr lang="zh-CN" altLang="en-US" sz="2800" b="1" dirty="0">
                <a:solidFill>
                  <a:srgbClr val="000000"/>
                </a:solidFill>
                <a:latin typeface="微软雅黑" panose="020B0503020204020204" pitchFamily="34" charset="-122"/>
                <a:ea typeface="微软雅黑" panose="020B0503020204020204" pitchFamily="34" charset="-122"/>
              </a:rPr>
              <a:t>）</a:t>
            </a:r>
          </a:p>
        </p:txBody>
      </p:sp>
      <p:sp>
        <p:nvSpPr>
          <p:cNvPr id="8" name="内容占位符 2">
            <a:extLst>
              <a:ext uri="{FF2B5EF4-FFF2-40B4-BE49-F238E27FC236}">
                <a16:creationId xmlns:a16="http://schemas.microsoft.com/office/drawing/2014/main" id="{12DCF364-FB50-40B0-B75A-5C71AADFCB61}"/>
              </a:ext>
            </a:extLst>
          </p:cNvPr>
          <p:cNvSpPr txBox="1">
            <a:spLocks/>
          </p:cNvSpPr>
          <p:nvPr/>
        </p:nvSpPr>
        <p:spPr>
          <a:xfrm>
            <a:off x="772359" y="1317934"/>
            <a:ext cx="10606841"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多分类问题是指分类的类别数大于</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多分类一般需要多个线性判别函数， 但设计这些判别函数有很多种方式。</a:t>
            </a:r>
            <a:endParaRPr lang="en-US" altLang="zh-CN" b="1" dirty="0">
              <a:latin typeface="微软雅黑" panose="020B0503020204020204" pitchFamily="34" charset="-122"/>
              <a:ea typeface="微软雅黑" panose="020B0503020204020204" pitchFamily="34" charset="-122"/>
            </a:endParaRPr>
          </a:p>
          <a:p>
            <a:pPr marL="0" indent="0">
              <a:lnSpc>
                <a:spcPct val="100000"/>
              </a:lnSpc>
              <a:spcBef>
                <a:spcPts val="600"/>
              </a:spcBef>
              <a:buNone/>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假设一个多分类问题的类别为{1, 2, ⋯ ,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常用的方式有以下三种：</a:t>
            </a:r>
          </a:p>
          <a:p>
            <a:pPr marL="0" indent="0">
              <a:lnSpc>
                <a:spcPct val="100000"/>
              </a:lnSpc>
              <a:spcBef>
                <a:spcPts val="600"/>
              </a:spcBef>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（1）“一对其余” 方式</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把多分类问题转换为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个 “一对其余” 的二分类问题。 这种方式共需要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个判别函数， 其中第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个判别函数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是将类别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的样本和不属于类别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的样本分开。</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spcBef>
                <a:spcPts val="600"/>
              </a:spcBef>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（2）“一对一” 方式</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把多分类问题转换为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− 1)/2个 “一对一” 的二分类问题。 这种方式共需要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− 1)/2个判别函数， 其中第(</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个判别函数是把类别 </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和类别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j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的样本分开。</a:t>
            </a:r>
          </a:p>
          <a:p>
            <a:pPr marL="0" indent="0">
              <a:lnSpc>
                <a:spcPct val="100000"/>
              </a:lnSpc>
              <a:spcBef>
                <a:spcPts val="600"/>
              </a:spcBef>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（3）“argmax”方式</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：这是一种改进的“一对其余”方式，共需要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个判别函数</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133F39D8-48E1-4621-802F-A7B8BADAB36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67145" y="5700582"/>
            <a:ext cx="4953000" cy="666750"/>
          </a:xfrm>
          <a:prstGeom prst="rect">
            <a:avLst/>
          </a:prstGeom>
        </p:spPr>
      </p:pic>
      <p:pic>
        <p:nvPicPr>
          <p:cNvPr id="10" name="图片 9">
            <a:extLst>
              <a:ext uri="{FF2B5EF4-FFF2-40B4-BE49-F238E27FC236}">
                <a16:creationId xmlns:a16="http://schemas.microsoft.com/office/drawing/2014/main" id="{14CA26F7-C33D-4A50-96F4-C14E6A5E78C1}"/>
              </a:ext>
            </a:extLst>
          </p:cNvPr>
          <p:cNvPicPr>
            <a:picLocks noChangeAspect="1"/>
          </p:cNvPicPr>
          <p:nvPr/>
        </p:nvPicPr>
        <p:blipFill>
          <a:blip r:embed="rId4"/>
          <a:stretch>
            <a:fillRect/>
          </a:stretch>
        </p:blipFill>
        <p:spPr>
          <a:xfrm>
            <a:off x="452594" y="2130657"/>
            <a:ext cx="11286811" cy="3423951"/>
          </a:xfrm>
          <a:prstGeom prst="rect">
            <a:avLst/>
          </a:prstGeom>
        </p:spPr>
      </p:pic>
    </p:spTree>
    <p:extLst>
      <p:ext uri="{BB962C8B-B14F-4D97-AF65-F5344CB8AC3E}">
        <p14:creationId xmlns:p14="http://schemas.microsoft.com/office/powerpoint/2010/main" val="189710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0949C5-486B-4DCC-AF14-BE93CE7C894E}"/>
              </a:ext>
            </a:extLst>
          </p:cNvPr>
          <p:cNvSpPr txBox="1"/>
          <p:nvPr/>
        </p:nvSpPr>
        <p:spPr>
          <a:xfrm>
            <a:off x="777846" y="118538"/>
            <a:ext cx="11157480" cy="523220"/>
          </a:xfrm>
          <a:prstGeom prst="rect">
            <a:avLst/>
          </a:prstGeom>
          <a:noFill/>
        </p:spPr>
        <p:txBody>
          <a:bodyPr wrap="square" rtlCol="0">
            <a:spAutoFit/>
          </a:bodyPr>
          <a:lstStyle/>
          <a:p>
            <a:r>
              <a:rPr lang="en-US" altLang="zh-CN" sz="2800" b="1" dirty="0" err="1">
                <a:solidFill>
                  <a:srgbClr val="000000"/>
                </a:solidFill>
                <a:latin typeface="微软雅黑" panose="020B0503020204020204" pitchFamily="34" charset="-122"/>
                <a:ea typeface="微软雅黑" panose="020B0503020204020204" pitchFamily="34" charset="-122"/>
              </a:rPr>
              <a:t>Softmax</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3" name="内容占位符 2">
            <a:extLst>
              <a:ext uri="{FF2B5EF4-FFF2-40B4-BE49-F238E27FC236}">
                <a16:creationId xmlns:a16="http://schemas.microsoft.com/office/drawing/2014/main" id="{4DCB4FFF-D64D-46E9-8CE5-F3755F84B21A}"/>
              </a:ext>
            </a:extLst>
          </p:cNvPr>
          <p:cNvSpPr txBox="1">
            <a:spLocks/>
          </p:cNvSpPr>
          <p:nvPr/>
        </p:nvSpPr>
        <p:spPr>
          <a:xfrm>
            <a:off x="772359" y="1317934"/>
            <a:ext cx="10606841"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多分类问题的预测函数</a:t>
            </a: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r>
              <a:rPr lang="en-US" altLang="zh-CN" b="1" dirty="0" err="1">
                <a:latin typeface="微软雅黑" panose="020B0503020204020204" pitchFamily="34" charset="-122"/>
                <a:ea typeface="微软雅黑" panose="020B0503020204020204" pitchFamily="34" charset="-122"/>
              </a:rPr>
              <a:t>Softmax</a:t>
            </a:r>
            <a:r>
              <a:rPr lang="zh-CN" altLang="en-US" b="1" dirty="0">
                <a:latin typeface="微软雅黑" panose="020B0503020204020204" pitchFamily="34" charset="-122"/>
                <a:ea typeface="微软雅黑" panose="020B0503020204020204" pitchFamily="34" charset="-122"/>
              </a:rPr>
              <a:t>函数， 也称为多项或多类的</a:t>
            </a:r>
            <a:r>
              <a:rPr lang="en-US" altLang="zh-CN" b="1" dirty="0">
                <a:latin typeface="微软雅黑" panose="020B0503020204020204" pitchFamily="34" charset="-122"/>
                <a:ea typeface="微软雅黑" panose="020B0503020204020204" pitchFamily="34" charset="-122"/>
              </a:rPr>
              <a:t>Logistic</a:t>
            </a:r>
            <a:r>
              <a:rPr lang="zh-CN" altLang="en-US" b="1" dirty="0">
                <a:latin typeface="微软雅黑" panose="020B0503020204020204" pitchFamily="34" charset="-122"/>
                <a:ea typeface="微软雅黑" panose="020B0503020204020204" pitchFamily="34" charset="-122"/>
              </a:rPr>
              <a:t>回归</a:t>
            </a: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D9F52E6C-6137-424D-8289-5388FA888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159" y="2032048"/>
            <a:ext cx="3194641" cy="1045751"/>
          </a:xfrm>
          <a:prstGeom prst="rect">
            <a:avLst/>
          </a:prstGeom>
        </p:spPr>
      </p:pic>
      <p:pic>
        <p:nvPicPr>
          <p:cNvPr id="5" name="图片 4">
            <a:extLst>
              <a:ext uri="{FF2B5EF4-FFF2-40B4-BE49-F238E27FC236}">
                <a16:creationId xmlns:a16="http://schemas.microsoft.com/office/drawing/2014/main" id="{281E784D-AECA-4A1B-B63A-16477842671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31484" y="4624032"/>
            <a:ext cx="3817876" cy="916034"/>
          </a:xfrm>
          <a:prstGeom prst="rect">
            <a:avLst/>
          </a:prstGeom>
        </p:spPr>
      </p:pic>
      <p:pic>
        <p:nvPicPr>
          <p:cNvPr id="6" name="Picture 4" descr="Image result for softmax">
            <a:extLst>
              <a:ext uri="{FF2B5EF4-FFF2-40B4-BE49-F238E27FC236}">
                <a16:creationId xmlns:a16="http://schemas.microsoft.com/office/drawing/2014/main" id="{76520B88-05B8-46A0-A891-EE19C6C1693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70815" y="4152506"/>
            <a:ext cx="3968309" cy="1642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29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0949C5-486B-4DCC-AF14-BE93CE7C894E}"/>
              </a:ext>
            </a:extLst>
          </p:cNvPr>
          <p:cNvSpPr txBox="1"/>
          <p:nvPr/>
        </p:nvSpPr>
        <p:spPr>
          <a:xfrm>
            <a:off x="777846" y="118538"/>
            <a:ext cx="11157480" cy="523220"/>
          </a:xfrm>
          <a:prstGeom prst="rect">
            <a:avLst/>
          </a:prstGeom>
          <a:noFill/>
        </p:spPr>
        <p:txBody>
          <a:bodyPr wrap="square" rtlCol="0">
            <a:spAutoFit/>
          </a:bodyPr>
          <a:lstStyle/>
          <a:p>
            <a:r>
              <a:rPr lang="en-US" altLang="zh-CN" sz="2800" b="1" dirty="0" err="1">
                <a:solidFill>
                  <a:srgbClr val="000000"/>
                </a:solidFill>
                <a:latin typeface="微软雅黑" panose="020B0503020204020204" pitchFamily="34" charset="-122"/>
                <a:ea typeface="微软雅黑" panose="020B0503020204020204" pitchFamily="34" charset="-122"/>
              </a:rPr>
              <a:t>Softmax</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3" name="内容占位符 2">
            <a:extLst>
              <a:ext uri="{FF2B5EF4-FFF2-40B4-BE49-F238E27FC236}">
                <a16:creationId xmlns:a16="http://schemas.microsoft.com/office/drawing/2014/main" id="{4DCB4FFF-D64D-46E9-8CE5-F3755F84B21A}"/>
              </a:ext>
            </a:extLst>
          </p:cNvPr>
          <p:cNvSpPr txBox="1">
            <a:spLocks/>
          </p:cNvSpPr>
          <p:nvPr/>
        </p:nvSpPr>
        <p:spPr>
          <a:xfrm>
            <a:off x="608400" y="1220400"/>
            <a:ext cx="10606841"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利用</a:t>
            </a:r>
            <a:r>
              <a:rPr lang="en-US" altLang="zh-CN" b="1" dirty="0" err="1">
                <a:latin typeface="微软雅黑" panose="020B0503020204020204" pitchFamily="34" charset="-122"/>
                <a:ea typeface="微软雅黑" panose="020B0503020204020204" pitchFamily="34" charset="-122"/>
              </a:rPr>
              <a:t>softmax</a:t>
            </a:r>
            <a:r>
              <a:rPr lang="zh-CN" altLang="en-US" b="1" dirty="0">
                <a:latin typeface="微软雅黑" panose="020B0503020204020204" pitchFamily="34" charset="-122"/>
                <a:ea typeface="微软雅黑" panose="020B0503020204020204" pitchFamily="34" charset="-122"/>
              </a:rPr>
              <a:t>函数，目标类别</a:t>
            </a:r>
            <a:r>
              <a:rPr lang="en-US" altLang="zh-CN" b="1" dirty="0">
                <a:latin typeface="微软雅黑" panose="020B0503020204020204" pitchFamily="34" charset="-122"/>
                <a:ea typeface="微软雅黑" panose="020B0503020204020204" pitchFamily="34" charset="-122"/>
              </a:rPr>
              <a:t>y = c</a:t>
            </a:r>
            <a:r>
              <a:rPr lang="zh-CN" altLang="en-US" b="1" dirty="0">
                <a:latin typeface="微软雅黑" panose="020B0503020204020204" pitchFamily="34" charset="-122"/>
                <a:ea typeface="微软雅黑" panose="020B0503020204020204" pitchFamily="34" charset="-122"/>
              </a:rPr>
              <a:t>的条件概率为：</a:t>
            </a: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descr="屏幕剪辑">
            <a:extLst>
              <a:ext uri="{FF2B5EF4-FFF2-40B4-BE49-F238E27FC236}">
                <a16:creationId xmlns:a16="http://schemas.microsoft.com/office/drawing/2014/main" id="{1BA0D172-E654-4110-B953-11B4024B187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1954" y="3027407"/>
            <a:ext cx="4267200" cy="1630452"/>
          </a:xfrm>
          <a:prstGeom prst="rect">
            <a:avLst/>
          </a:prstGeom>
        </p:spPr>
      </p:pic>
      <p:pic>
        <p:nvPicPr>
          <p:cNvPr id="8" name="Picture 2" descr="âsoftmaxâçå¾çæç´¢ç»æ">
            <a:extLst>
              <a:ext uri="{FF2B5EF4-FFF2-40B4-BE49-F238E27FC236}">
                <a16:creationId xmlns:a16="http://schemas.microsoft.com/office/drawing/2014/main" id="{14F86EB5-F8AC-4169-8A3A-4CDA45443272}"/>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17366" y="2785607"/>
            <a:ext cx="5461834" cy="211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232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0949C5-486B-4DCC-AF14-BE93CE7C894E}"/>
              </a:ext>
            </a:extLst>
          </p:cNvPr>
          <p:cNvSpPr txBox="1"/>
          <p:nvPr/>
        </p:nvSpPr>
        <p:spPr>
          <a:xfrm>
            <a:off x="777846" y="118538"/>
            <a:ext cx="11157480" cy="523220"/>
          </a:xfrm>
          <a:prstGeom prst="rect">
            <a:avLst/>
          </a:prstGeom>
          <a:noFill/>
        </p:spPr>
        <p:txBody>
          <a:bodyPr wrap="square" rtlCol="0">
            <a:spAutoFit/>
          </a:bodyPr>
          <a:lstStyle/>
          <a:p>
            <a:r>
              <a:rPr lang="en-US" altLang="zh-CN" sz="2800" b="1" dirty="0" err="1">
                <a:solidFill>
                  <a:srgbClr val="000000"/>
                </a:solidFill>
                <a:latin typeface="微软雅黑" panose="020B0503020204020204" pitchFamily="34" charset="-122"/>
                <a:ea typeface="微软雅黑" panose="020B0503020204020204" pitchFamily="34" charset="-122"/>
              </a:rPr>
              <a:t>Softmax</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3" name="内容占位符 2">
            <a:extLst>
              <a:ext uri="{FF2B5EF4-FFF2-40B4-BE49-F238E27FC236}">
                <a16:creationId xmlns:a16="http://schemas.microsoft.com/office/drawing/2014/main" id="{4DCB4FFF-D64D-46E9-8CE5-F3755F84B21A}"/>
              </a:ext>
            </a:extLst>
          </p:cNvPr>
          <p:cNvSpPr txBox="1">
            <a:spLocks/>
          </p:cNvSpPr>
          <p:nvPr/>
        </p:nvSpPr>
        <p:spPr>
          <a:xfrm>
            <a:off x="608400" y="1220400"/>
            <a:ext cx="10606841"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 </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交叉熵损失</a:t>
            </a:r>
            <a:endParaRPr lang="en-US" altLang="zh-CN" dirty="0">
              <a:latin typeface="微软雅黑" panose="020B0503020204020204" pitchFamily="34" charset="-122"/>
              <a:ea typeface="微软雅黑" panose="020B0503020204020204" pitchFamily="34" charset="-122"/>
            </a:endParaRPr>
          </a:p>
          <a:p>
            <a:pPr lvl="1">
              <a:lnSpc>
                <a:spcPct val="10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KL</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散度</a:t>
            </a: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BBBE77E-B1DE-4B88-91EA-AB93D21A5837}"/>
                  </a:ext>
                </a:extLst>
              </p:cNvPr>
              <p:cNvSpPr txBox="1"/>
              <p:nvPr/>
            </p:nvSpPr>
            <p:spPr>
              <a:xfrm>
                <a:off x="3047999" y="2514601"/>
                <a:ext cx="5250525" cy="11311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sSubPr>
                        <m:e>
                          <m:r>
                            <m:rPr>
                              <m:sty m:val="p"/>
                            </m:rPr>
                            <a:rPr lang="en-US" altLang="zh-CN" i="1" smtClean="0">
                              <a:latin typeface="Cambria Math" panose="02040503050406030204" pitchFamily="18" charset="0"/>
                              <a:ea typeface="STIX Two Math" panose="02020603050405020304" pitchFamily="18" charset="0"/>
                              <a:cs typeface="STIX Two Math" panose="02020603050405020304" pitchFamily="18" charset="0"/>
                            </a:rPr>
                            <m:t>D</m:t>
                          </m:r>
                        </m:e>
                        <m:sub>
                          <m:r>
                            <m:rPr>
                              <m:sty m:val="p"/>
                            </m:rPr>
                            <a:rPr lang="en-US" altLang="zh-CN" b="0" i="0" smtClean="0">
                              <a:latin typeface="Cambria Math" panose="02040503050406030204" pitchFamily="18" charset="0"/>
                              <a:ea typeface="STIX Two Math" panose="02020603050405020304" pitchFamily="18" charset="0"/>
                              <a:cs typeface="STIX Two Math" panose="02020603050405020304" pitchFamily="18" charset="0"/>
                            </a:rPr>
                            <m:t>kl</m:t>
                          </m:r>
                        </m:sub>
                      </m:sSub>
                      <m:d>
                        <m:d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dPr>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e>
                        <m:e>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e>
                      </m:d>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nary>
                        <m:naryPr>
                          <m:chr m:val="∑"/>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naryPr>
                        <m:sub>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=1</m:t>
                          </m:r>
                        </m:sub>
                        <m:sup>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𝐶</m:t>
                          </m:r>
                        </m:sup>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func>
                            <m:func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b="0" i="0" smtClean="0">
                                  <a:latin typeface="Cambria Math" panose="02040503050406030204" pitchFamily="18" charset="0"/>
                                  <a:ea typeface="STIX Two Math" panose="02020603050405020304" pitchFamily="18" charset="0"/>
                                  <a:cs typeface="STIX Two Math" panose="02020603050405020304" pitchFamily="18" charset="0"/>
                                </a:rPr>
                                <m:t>log</m:t>
                              </m:r>
                            </m:fName>
                            <m:e>
                              <m:f>
                                <m:f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fPr>
                                <m:num>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num>
                                <m:den>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den>
                              </m:f>
                            </m:e>
                          </m:func>
                        </m:e>
                      </m:nary>
                    </m:oMath>
                  </m:oMathPara>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9" name="文本框 8">
                <a:extLst>
                  <a:ext uri="{FF2B5EF4-FFF2-40B4-BE49-F238E27FC236}">
                    <a16:creationId xmlns:a16="http://schemas.microsoft.com/office/drawing/2014/main" id="{BBBBE77E-B1DE-4B88-91EA-AB93D21A5837}"/>
                  </a:ext>
                </a:extLst>
              </p:cNvPr>
              <p:cNvSpPr txBox="1">
                <a:spLocks noRot="1" noChangeAspect="1" noMove="1" noResize="1" noEditPoints="1" noAdjustHandles="1" noChangeArrowheads="1" noChangeShapeType="1" noTextEdit="1"/>
              </p:cNvSpPr>
              <p:nvPr/>
            </p:nvSpPr>
            <p:spPr>
              <a:xfrm>
                <a:off x="3047999" y="2514601"/>
                <a:ext cx="5250525" cy="11311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4BA92F9-A1D7-47F5-9632-27BF8F3244D7}"/>
                  </a:ext>
                </a:extLst>
              </p:cNvPr>
              <p:cNvSpPr txBox="1"/>
              <p:nvPr/>
            </p:nvSpPr>
            <p:spPr>
              <a:xfrm>
                <a:off x="5234307" y="3566299"/>
                <a:ext cx="3020255" cy="11311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nary>
                        <m:naryPr>
                          <m:chr m:val="∑"/>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naryPr>
                        <m:sub>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𝑦</m:t>
                          </m:r>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=1</m:t>
                          </m:r>
                        </m:sub>
                        <m:sup>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𝐶</m:t>
                          </m:r>
                        </m:sup>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𝑟</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func>
                            <m:func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b="0" i="0" smtClean="0">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e>
                          </m:func>
                        </m:e>
                      </m:nary>
                    </m:oMath>
                  </m:oMathPara>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10" name="文本框 9">
                <a:extLst>
                  <a:ext uri="{FF2B5EF4-FFF2-40B4-BE49-F238E27FC236}">
                    <a16:creationId xmlns:a16="http://schemas.microsoft.com/office/drawing/2014/main" id="{A4BA92F9-A1D7-47F5-9632-27BF8F3244D7}"/>
                  </a:ext>
                </a:extLst>
              </p:cNvPr>
              <p:cNvSpPr txBox="1">
                <a:spLocks noRot="1" noChangeAspect="1" noMove="1" noResize="1" noEditPoints="1" noAdjustHandles="1" noChangeArrowheads="1" noChangeShapeType="1" noTextEdit="1"/>
              </p:cNvSpPr>
              <p:nvPr/>
            </p:nvSpPr>
            <p:spPr>
              <a:xfrm>
                <a:off x="5234307" y="3566299"/>
                <a:ext cx="3020255" cy="1131144"/>
              </a:xfrm>
              <a:prstGeom prst="rect">
                <a:avLst/>
              </a:prstGeom>
              <a:blipFill>
                <a:blip r:embed="rId4"/>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ADE31050-645C-4CE7-B2C5-6B1BB35B121F}"/>
              </a:ext>
            </a:extLst>
          </p:cNvPr>
          <p:cNvSpPr/>
          <p:nvPr/>
        </p:nvSpPr>
        <p:spPr>
          <a:xfrm>
            <a:off x="8153400" y="3741185"/>
            <a:ext cx="2253228" cy="400110"/>
          </a:xfrm>
          <a:prstGeom prst="rect">
            <a:avLst/>
          </a:prstGeom>
        </p:spPr>
        <p:txBody>
          <a:bodyPr wrap="square">
            <a:spAutoFit/>
          </a:bodyPr>
          <a:lstStyle/>
          <a:p>
            <a:pPr algn="ct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交叉熵损失</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127CC6-3992-4773-96BF-EB5F3FC22AB6}"/>
                  </a:ext>
                </a:extLst>
              </p:cNvPr>
              <p:cNvSpPr txBox="1"/>
              <p:nvPr/>
            </p:nvSpPr>
            <p:spPr>
              <a:xfrm>
                <a:off x="5369465" y="4816135"/>
                <a:ext cx="1769465" cy="553998"/>
              </a:xfrm>
              <a:prstGeom prst="rect">
                <a:avLst/>
              </a:prstGeom>
              <a:noFill/>
            </p:spPr>
            <p:txBody>
              <a:bodyPr wrap="square" lIns="0" tIns="0" rIns="0" bIns="0" rtlCol="0">
                <a:spAutoFit/>
              </a:bodyPr>
              <a:lstStyle/>
              <a:p>
                <a14:m>
                  <m:oMath xmlns:m="http://schemas.openxmlformats.org/officeDocument/2006/math">
                    <m:r>
                      <a:rPr lang="en-US" altLang="zh-CN" i="1" smtClean="0">
                        <a:latin typeface="Cambria Math" panose="02040503050406030204" pitchFamily="18" charset="0"/>
                        <a:ea typeface="STIX Two Math" panose="02020603050405020304" pitchFamily="18" charset="0"/>
                        <a:cs typeface="STIX Two Math" panose="02020603050405020304" pitchFamily="18" charset="0"/>
                      </a:rPr>
                      <m:t>=</m:t>
                    </m:r>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oMath>
                </a14:m>
                <a:r>
                  <a:rPr lang="en-US" altLang="zh-CN" dirty="0">
                    <a:latin typeface="STIX Two Math" panose="02020603050405020304" pitchFamily="18" charset="0"/>
                    <a:ea typeface="STIX Two Math" panose="02020603050405020304" pitchFamily="18" charset="0"/>
                    <a:cs typeface="STIX Two Math" panose="02020603050405020304" pitchFamily="18" charset="0"/>
                  </a:rPr>
                  <a:t> </a:t>
                </a:r>
                <a14:m>
                  <m:oMath xmlns:m="http://schemas.openxmlformats.org/officeDocument/2006/math">
                    <m:func>
                      <m:func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funcPr>
                      <m:fName>
                        <m:r>
                          <m:rPr>
                            <m:sty m:val="p"/>
                          </m:rPr>
                          <a:rPr lang="en-US" altLang="zh-CN">
                            <a:latin typeface="Cambria Math" panose="02040503050406030204" pitchFamily="18" charset="0"/>
                            <a:ea typeface="STIX Two Math" panose="02020603050405020304" pitchFamily="18" charset="0"/>
                            <a:cs typeface="STIX Two Math" panose="02020603050405020304" pitchFamily="18" charset="0"/>
                          </a:rPr>
                          <m:t>log</m:t>
                        </m:r>
                      </m:fName>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𝑝</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𝜃</m:t>
                            </m:r>
                          </m:sub>
                        </m:sSub>
                        <m:d>
                          <m:d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dPr>
                          <m:e>
                            <m:sSup>
                              <m:sSupPr>
                                <m:ctrlP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m:t>
                                </m:r>
                              </m:sup>
                            </m:sSup>
                          </m:e>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d>
                      </m:e>
                    </m:func>
                  </m:oMath>
                </a14:m>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12" name="文本框 11">
                <a:extLst>
                  <a:ext uri="{FF2B5EF4-FFF2-40B4-BE49-F238E27FC236}">
                    <a16:creationId xmlns:a16="http://schemas.microsoft.com/office/drawing/2014/main" id="{2E127CC6-3992-4773-96BF-EB5F3FC22AB6}"/>
                  </a:ext>
                </a:extLst>
              </p:cNvPr>
              <p:cNvSpPr txBox="1">
                <a:spLocks noRot="1" noChangeAspect="1" noMove="1" noResize="1" noEditPoints="1" noAdjustHandles="1" noChangeArrowheads="1" noChangeShapeType="1" noTextEdit="1"/>
              </p:cNvSpPr>
              <p:nvPr/>
            </p:nvSpPr>
            <p:spPr>
              <a:xfrm>
                <a:off x="5369465" y="4816135"/>
                <a:ext cx="1769465" cy="553998"/>
              </a:xfrm>
              <a:prstGeom prst="rect">
                <a:avLst/>
              </a:prstGeom>
              <a:blipFill>
                <a:blip r:embed="rId5"/>
                <a:stretch>
                  <a:fillRect l="-3103" t="-1099"/>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08EE229E-BB55-4D53-873C-59F4C0B0A063}"/>
              </a:ext>
            </a:extLst>
          </p:cNvPr>
          <p:cNvSpPr/>
          <p:nvPr/>
        </p:nvSpPr>
        <p:spPr>
          <a:xfrm>
            <a:off x="8121469" y="4693024"/>
            <a:ext cx="2253228" cy="400110"/>
          </a:xfrm>
          <a:prstGeom prst="rect">
            <a:avLst/>
          </a:prstGeom>
        </p:spPr>
        <p:txBody>
          <a:bodyPr wrap="square">
            <a:spAutoFit/>
          </a:bodyPr>
          <a:lstStyle/>
          <a:p>
            <a:pPr algn="ct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负对数似然</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A7D737A-1081-44BF-A87A-73DEFC7773E4}"/>
                  </a:ext>
                </a:extLst>
              </p:cNvPr>
              <p:cNvSpPr/>
              <p:nvPr/>
            </p:nvSpPr>
            <p:spPr>
              <a:xfrm>
                <a:off x="2720822" y="4693024"/>
                <a:ext cx="2091342" cy="400110"/>
              </a:xfrm>
              <a:prstGeom prst="rect">
                <a:avLst/>
              </a:prstGeom>
            </p:spPr>
            <p:txBody>
              <a:bodyPr wrap="none">
                <a:spAutoFit/>
              </a:bodyPr>
              <a:lstStyle/>
              <a:p>
                <a14:m>
                  <m:oMath xmlns:m="http://schemas.openxmlformats.org/officeDocument/2006/math">
                    <m:sSup>
                      <m:sSupPr>
                        <m:ctrlPr>
                          <a:rPr lang="en-US" altLang="zh-CN" sz="2000" i="1" smtClean="0">
                            <a:solidFill>
                              <a:srgbClr val="FF0000"/>
                            </a:solidFill>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sz="200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𝑦</m:t>
                        </m:r>
                      </m:e>
                      <m:sup>
                        <m:r>
                          <a:rPr lang="en-US" altLang="zh-CN" sz="2000" i="1">
                            <a:solidFill>
                              <a:srgbClr val="FF0000"/>
                            </a:solidFill>
                            <a:latin typeface="Cambria Math" panose="02040503050406030204" pitchFamily="18" charset="0"/>
                            <a:ea typeface="STIX Two Math" panose="02020603050405020304" pitchFamily="18" charset="0"/>
                            <a:cs typeface="STIX Two Math" panose="02020603050405020304" pitchFamily="18" charset="0"/>
                          </a:rPr>
                          <m:t>∗</m:t>
                        </m:r>
                      </m:sup>
                    </m:sSup>
                    <m:r>
                      <a:rPr lang="zh-CN" altLang="en-US" sz="2000" i="1" smtClean="0">
                        <a:solidFill>
                          <a:srgbClr val="FF0000"/>
                        </a:solidFill>
                        <a:latin typeface="Cambria Math" panose="02040503050406030204" pitchFamily="18" charset="0"/>
                        <a:cs typeface="STIX Two Math" panose="02020603050405020304" pitchFamily="18" charset="0"/>
                      </a:rPr>
                      <m:t>为</m:t>
                    </m:r>
                  </m:oMath>
                </a14:m>
                <a:r>
                  <a:rPr lang="en-US" altLang="zh-CN" sz="2000" dirty="0">
                    <a:solidFill>
                      <a:srgbClr val="FF0000"/>
                    </a:solidFill>
                    <a:latin typeface="STIX Two Math" panose="02020603050405020304" pitchFamily="18" charset="0"/>
                    <a:ea typeface="STIX Two Math" panose="02020603050405020304" pitchFamily="18" charset="0"/>
                    <a:cs typeface="STIX Two Math" panose="02020603050405020304" pitchFamily="18" charset="0"/>
                  </a:rPr>
                  <a:t>x</a:t>
                </a:r>
                <a:r>
                  <a:rPr lang="zh-CN" altLang="en-US" sz="2000" dirty="0">
                    <a:solidFill>
                      <a:srgbClr val="FF0000"/>
                    </a:solidFill>
                    <a:latin typeface="STIX Two Math" panose="02020603050405020304" pitchFamily="18" charset="0"/>
                    <a:cs typeface="STIX Two Math" panose="02020603050405020304" pitchFamily="18" charset="0"/>
                  </a:rPr>
                  <a:t>的真实标签</a:t>
                </a:r>
              </a:p>
            </p:txBody>
          </p:sp>
        </mc:Choice>
        <mc:Fallback xmlns="">
          <p:sp>
            <p:nvSpPr>
              <p:cNvPr id="14" name="矩形 13">
                <a:extLst>
                  <a:ext uri="{FF2B5EF4-FFF2-40B4-BE49-F238E27FC236}">
                    <a16:creationId xmlns:a16="http://schemas.microsoft.com/office/drawing/2014/main" id="{CA7D737A-1081-44BF-A87A-73DEFC7773E4}"/>
                  </a:ext>
                </a:extLst>
              </p:cNvPr>
              <p:cNvSpPr>
                <a:spLocks noRot="1" noChangeAspect="1" noMove="1" noResize="1" noEditPoints="1" noAdjustHandles="1" noChangeArrowheads="1" noChangeShapeType="1" noTextEdit="1"/>
              </p:cNvSpPr>
              <p:nvPr/>
            </p:nvSpPr>
            <p:spPr>
              <a:xfrm>
                <a:off x="2720822" y="4693024"/>
                <a:ext cx="2091342" cy="400110"/>
              </a:xfrm>
              <a:prstGeom prst="rect">
                <a:avLst/>
              </a:prstGeom>
              <a:blipFill>
                <a:blip r:embed="rId6"/>
                <a:stretch>
                  <a:fillRect t="-9231" r="-2624"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630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2.1 </a:t>
            </a:r>
            <a:r>
              <a:rPr lang="zh-CN" altLang="en-US" sz="2800" b="1" dirty="0">
                <a:latin typeface="微软雅黑" panose="020B0503020204020204" pitchFamily="34" charset="-122"/>
                <a:ea typeface="微软雅黑" panose="020B0503020204020204" pitchFamily="34" charset="-122"/>
              </a:rPr>
              <a:t>机器学习基础</a:t>
            </a:r>
          </a:p>
        </p:txBody>
      </p:sp>
      <p:sp>
        <p:nvSpPr>
          <p:cNvPr id="5" name="文本框 4">
            <a:extLst>
              <a:ext uri="{FF2B5EF4-FFF2-40B4-BE49-F238E27FC236}">
                <a16:creationId xmlns:a16="http://schemas.microsoft.com/office/drawing/2014/main" id="{A662823B-8BD4-43FA-9FB7-503C8E816199}"/>
              </a:ext>
            </a:extLst>
          </p:cNvPr>
          <p:cNvSpPr txBox="1">
            <a:spLocks/>
          </p:cNvSpPr>
          <p:nvPr/>
        </p:nvSpPr>
        <p:spPr>
          <a:xfrm>
            <a:off x="316512" y="878031"/>
            <a:ext cx="6876140" cy="857333"/>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机器学习系统示例</a:t>
            </a:r>
            <a:endParaRPr lang="en-US" altLang="zh-CN" sz="3200" dirty="0">
              <a:solidFill>
                <a:srgbClr val="FF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F8CE5C5-70F1-4616-824E-544A05DE16C7}"/>
              </a:ext>
            </a:extLst>
          </p:cNvPr>
          <p:cNvPicPr>
            <a:picLocks noChangeAspect="1"/>
          </p:cNvPicPr>
          <p:nvPr/>
        </p:nvPicPr>
        <p:blipFill>
          <a:blip r:embed="rId3"/>
          <a:stretch>
            <a:fillRect/>
          </a:stretch>
        </p:blipFill>
        <p:spPr>
          <a:xfrm>
            <a:off x="1105826" y="2241900"/>
            <a:ext cx="10254883" cy="3458813"/>
          </a:xfrm>
          <a:prstGeom prst="rect">
            <a:avLst/>
          </a:prstGeom>
        </p:spPr>
      </p:pic>
    </p:spTree>
    <p:extLst>
      <p:ext uri="{BB962C8B-B14F-4D97-AF65-F5344CB8AC3E}">
        <p14:creationId xmlns:p14="http://schemas.microsoft.com/office/powerpoint/2010/main" val="3929058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0949C5-486B-4DCC-AF14-BE93CE7C894E}"/>
              </a:ext>
            </a:extLst>
          </p:cNvPr>
          <p:cNvSpPr txBox="1"/>
          <p:nvPr/>
        </p:nvSpPr>
        <p:spPr>
          <a:xfrm>
            <a:off x="777846" y="118538"/>
            <a:ext cx="11157480" cy="523220"/>
          </a:xfrm>
          <a:prstGeom prst="rect">
            <a:avLst/>
          </a:prstGeom>
          <a:noFill/>
        </p:spPr>
        <p:txBody>
          <a:bodyPr wrap="square" rtlCol="0">
            <a:spAutoFit/>
          </a:bodyPr>
          <a:lstStyle/>
          <a:p>
            <a:r>
              <a:rPr lang="en-US" altLang="zh-CN" sz="2800" b="1" dirty="0" err="1">
                <a:solidFill>
                  <a:srgbClr val="000000"/>
                </a:solidFill>
                <a:latin typeface="微软雅黑" panose="020B0503020204020204" pitchFamily="34" charset="-122"/>
                <a:ea typeface="微软雅黑" panose="020B0503020204020204" pitchFamily="34" charset="-122"/>
              </a:rPr>
              <a:t>Softmax</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3" name="内容占位符 2">
            <a:extLst>
              <a:ext uri="{FF2B5EF4-FFF2-40B4-BE49-F238E27FC236}">
                <a16:creationId xmlns:a16="http://schemas.microsoft.com/office/drawing/2014/main" id="{4DCB4FFF-D64D-46E9-8CE5-F3755F84B21A}"/>
              </a:ext>
            </a:extLst>
          </p:cNvPr>
          <p:cNvSpPr txBox="1">
            <a:spLocks/>
          </p:cNvSpPr>
          <p:nvPr/>
        </p:nvSpPr>
        <p:spPr>
          <a:xfrm>
            <a:off x="608400" y="1220400"/>
            <a:ext cx="10606841"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 </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交叉熵损失</a:t>
            </a:r>
            <a:endParaRPr lang="en-US" altLang="zh-CN" dirty="0">
              <a:latin typeface="微软雅黑" panose="020B0503020204020204" pitchFamily="34" charset="-122"/>
              <a:ea typeface="微软雅黑" panose="020B0503020204020204" pitchFamily="34" charset="-122"/>
            </a:endParaRPr>
          </a:p>
          <a:p>
            <a:pPr lvl="1">
              <a:lnSpc>
                <a:spcPct val="100000"/>
              </a:lnSpc>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风险函数</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00000"/>
              </a:lnSpc>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00000"/>
              </a:lnSpc>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00000"/>
              </a:lnSpc>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00000"/>
              </a:lnSpc>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00000"/>
              </a:lnSpc>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0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风险函数的梯度为</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079A85B-F966-4382-A983-BFE5C9CC6A9F}"/>
              </a:ext>
            </a:extLst>
          </p:cNvPr>
          <p:cNvPicPr>
            <a:picLocks noChangeAspect="1"/>
          </p:cNvPicPr>
          <p:nvPr/>
        </p:nvPicPr>
        <p:blipFill>
          <a:blip r:embed="rId3"/>
          <a:stretch>
            <a:fillRect/>
          </a:stretch>
        </p:blipFill>
        <p:spPr>
          <a:xfrm>
            <a:off x="2102098" y="2285024"/>
            <a:ext cx="4638675" cy="1781175"/>
          </a:xfrm>
          <a:prstGeom prst="rect">
            <a:avLst/>
          </a:prstGeom>
        </p:spPr>
      </p:pic>
      <p:pic>
        <p:nvPicPr>
          <p:cNvPr id="15" name="图片 14" descr="屏幕剪辑">
            <a:extLst>
              <a:ext uri="{FF2B5EF4-FFF2-40B4-BE49-F238E27FC236}">
                <a16:creationId xmlns:a16="http://schemas.microsoft.com/office/drawing/2014/main" id="{44F0F2AD-7E37-4814-813E-A7EED20B532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69424" y="5140005"/>
            <a:ext cx="4104022" cy="800121"/>
          </a:xfrm>
          <a:prstGeom prst="rect">
            <a:avLst/>
          </a:prstGeom>
        </p:spPr>
      </p:pic>
    </p:spTree>
    <p:extLst>
      <p:ext uri="{BB962C8B-B14F-4D97-AF65-F5344CB8AC3E}">
        <p14:creationId xmlns:p14="http://schemas.microsoft.com/office/powerpoint/2010/main" val="738789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0949C5-486B-4DCC-AF14-BE93CE7C894E}"/>
              </a:ext>
            </a:extLst>
          </p:cNvPr>
          <p:cNvSpPr txBox="1"/>
          <p:nvPr/>
        </p:nvSpPr>
        <p:spPr>
          <a:xfrm>
            <a:off x="777846" y="118538"/>
            <a:ext cx="11157480" cy="523220"/>
          </a:xfrm>
          <a:prstGeom prst="rect">
            <a:avLst/>
          </a:prstGeom>
          <a:noFill/>
        </p:spPr>
        <p:txBody>
          <a:bodyPr wrap="square" rtlCol="0">
            <a:spAutoFit/>
          </a:bodyPr>
          <a:lstStyle/>
          <a:p>
            <a:r>
              <a:rPr lang="en-US" altLang="zh-CN" sz="2800" b="1" dirty="0" err="1">
                <a:solidFill>
                  <a:srgbClr val="000000"/>
                </a:solidFill>
                <a:latin typeface="微软雅黑" panose="020B0503020204020204" pitchFamily="34" charset="-122"/>
                <a:ea typeface="微软雅黑" panose="020B0503020204020204" pitchFamily="34" charset="-122"/>
              </a:rPr>
              <a:t>Softmax</a:t>
            </a:r>
            <a:r>
              <a:rPr lang="zh-CN" altLang="en-US" sz="2800" b="1" dirty="0">
                <a:solidFill>
                  <a:srgbClr val="000000"/>
                </a:solidFill>
                <a:latin typeface="微软雅黑" panose="020B0503020204020204" pitchFamily="34" charset="-122"/>
                <a:ea typeface="微软雅黑" panose="020B0503020204020204" pitchFamily="34" charset="-122"/>
              </a:rPr>
              <a:t>回归</a:t>
            </a:r>
          </a:p>
        </p:txBody>
      </p:sp>
      <p:sp>
        <p:nvSpPr>
          <p:cNvPr id="3" name="内容占位符 2">
            <a:extLst>
              <a:ext uri="{FF2B5EF4-FFF2-40B4-BE49-F238E27FC236}">
                <a16:creationId xmlns:a16="http://schemas.microsoft.com/office/drawing/2014/main" id="{4DCB4FFF-D64D-46E9-8CE5-F3755F84B21A}"/>
              </a:ext>
            </a:extLst>
          </p:cNvPr>
          <p:cNvSpPr txBox="1">
            <a:spLocks/>
          </p:cNvSpPr>
          <p:nvPr/>
        </p:nvSpPr>
        <p:spPr>
          <a:xfrm>
            <a:off x="608400" y="1220400"/>
            <a:ext cx="10606841"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 </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交叉熵损失</a:t>
            </a:r>
            <a:endParaRPr lang="en-US" altLang="zh-CN" dirty="0">
              <a:latin typeface="微软雅黑" panose="020B0503020204020204" pitchFamily="34" charset="-122"/>
              <a:ea typeface="微软雅黑" panose="020B0503020204020204" pitchFamily="34" charset="-122"/>
            </a:endParaRPr>
          </a:p>
          <a:p>
            <a:pPr lvl="1">
              <a:lnSpc>
                <a:spcPct val="10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负对数似然损失函数</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对于一个三类分类问题，类别为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[0,0,1]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，预测类别概率为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[0.3,0.3,0.4]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，则</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图片 14" descr="屏幕剪辑">
            <a:extLst>
              <a:ext uri="{FF2B5EF4-FFF2-40B4-BE49-F238E27FC236}">
                <a16:creationId xmlns:a16="http://schemas.microsoft.com/office/drawing/2014/main" id="{3F04947A-8000-4B2F-B59C-B542E513BFB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28168" y="4850176"/>
            <a:ext cx="6456836" cy="1124064"/>
          </a:xfrm>
          <a:prstGeom prst="rect">
            <a:avLst/>
          </a:prstGeom>
        </p:spPr>
      </p:pic>
      <p:pic>
        <p:nvPicPr>
          <p:cNvPr id="16" name="图片 15" descr="屏幕剪辑">
            <a:extLst>
              <a:ext uri="{FF2B5EF4-FFF2-40B4-BE49-F238E27FC236}">
                <a16:creationId xmlns:a16="http://schemas.microsoft.com/office/drawing/2014/main" id="{2A5DD178-0EEE-49B5-B932-02E403AC89F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42062" y="2511846"/>
            <a:ext cx="3733155" cy="838199"/>
          </a:xfrm>
          <a:prstGeom prst="rect">
            <a:avLst/>
          </a:prstGeom>
        </p:spPr>
      </p:pic>
    </p:spTree>
    <p:extLst>
      <p:ext uri="{BB962C8B-B14F-4D97-AF65-F5344CB8AC3E}">
        <p14:creationId xmlns:p14="http://schemas.microsoft.com/office/powerpoint/2010/main" val="184204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1400" y="1219200"/>
            <a:ext cx="3505200" cy="13393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5445263"/>
            <a:ext cx="4104022" cy="80012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745" y="3684787"/>
            <a:ext cx="2639855" cy="729362"/>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3838" y="3827968"/>
            <a:ext cx="772906" cy="375567"/>
          </a:xfrm>
          <a:prstGeom prst="rect">
            <a:avLst/>
          </a:prstGeom>
        </p:spPr>
      </p:pic>
      <p:sp>
        <p:nvSpPr>
          <p:cNvPr id="8" name="文本框 7">
            <a:extLst>
              <a:ext uri="{FF2B5EF4-FFF2-40B4-BE49-F238E27FC236}">
                <a16:creationId xmlns:a16="http://schemas.microsoft.com/office/drawing/2014/main" id="{82150DA5-03AC-4023-936C-EDCD74D79189}"/>
              </a:ext>
            </a:extLst>
          </p:cNvPr>
          <p:cNvSpPr txBox="1"/>
          <p:nvPr/>
        </p:nvSpPr>
        <p:spPr>
          <a:xfrm>
            <a:off x="777846" y="118538"/>
            <a:ext cx="11157480" cy="523220"/>
          </a:xfrm>
          <a:prstGeom prst="rect">
            <a:avLst/>
          </a:prstGeom>
          <a:noFill/>
        </p:spPr>
        <p:txBody>
          <a:bodyPr wrap="square" rtlCol="0">
            <a:spAutoFit/>
          </a:bodyPr>
          <a:lstStyle/>
          <a:p>
            <a:r>
              <a:rPr lang="en-US" altLang="zh-CN" sz="2800" b="1" dirty="0" err="1">
                <a:solidFill>
                  <a:srgbClr val="000000"/>
                </a:solidFill>
                <a:latin typeface="微软雅黑" panose="020B0503020204020204" pitchFamily="34" charset="-122"/>
                <a:ea typeface="微软雅黑" panose="020B0503020204020204" pitchFamily="34" charset="-122"/>
              </a:rPr>
              <a:t>Softmax</a:t>
            </a:r>
            <a:r>
              <a:rPr lang="zh-CN" altLang="en-US" sz="2800" b="1" dirty="0">
                <a:solidFill>
                  <a:srgbClr val="000000"/>
                </a:solidFill>
                <a:latin typeface="微软雅黑" panose="020B0503020204020204" pitchFamily="34" charset="-122"/>
                <a:ea typeface="微软雅黑" panose="020B0503020204020204" pitchFamily="34" charset="-122"/>
              </a:rPr>
              <a:t>回归</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小结</a:t>
            </a:r>
          </a:p>
        </p:txBody>
      </p:sp>
      <p:sp>
        <p:nvSpPr>
          <p:cNvPr id="11" name="内容占位符 2">
            <a:extLst>
              <a:ext uri="{FF2B5EF4-FFF2-40B4-BE49-F238E27FC236}">
                <a16:creationId xmlns:a16="http://schemas.microsoft.com/office/drawing/2014/main" id="{2D69BBCC-C84D-4C93-8FE2-1B2CFC25769A}"/>
              </a:ext>
            </a:extLst>
          </p:cNvPr>
          <p:cNvSpPr txBox="1">
            <a:spLocks/>
          </p:cNvSpPr>
          <p:nvPr/>
        </p:nvSpPr>
        <p:spPr>
          <a:xfrm>
            <a:off x="608400" y="1220400"/>
            <a:ext cx="11255567"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模型</a:t>
            </a: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学习准则：交叉熵</a:t>
            </a:r>
            <a:endParaRPr lang="en-US" altLang="zh-CN"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优化算法：</a:t>
            </a:r>
            <a:r>
              <a:rPr lang="zh-CN" altLang="en-US" dirty="0">
                <a:latin typeface="微软雅黑" panose="020B0503020204020204" pitchFamily="34" charset="-122"/>
                <a:ea typeface="微软雅黑" panose="020B0503020204020204" pitchFamily="34" charset="-122"/>
              </a:rPr>
              <a:t>梯度下降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1869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0949C5-486B-4DCC-AF14-BE93CE7C894E}"/>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感知机（</a:t>
            </a:r>
            <a:r>
              <a:rPr lang="en-US" altLang="zh-CN" sz="2800" b="1" dirty="0">
                <a:solidFill>
                  <a:srgbClr val="000000"/>
                </a:solidFill>
                <a:latin typeface="微软雅黑" panose="020B0503020204020204" pitchFamily="34" charset="-122"/>
                <a:ea typeface="微软雅黑" panose="020B0503020204020204" pitchFamily="34" charset="-122"/>
              </a:rPr>
              <a:t>Perceptron</a:t>
            </a:r>
            <a:r>
              <a:rPr lang="zh-CN" altLang="en-US" sz="2800" b="1" dirty="0">
                <a:solidFill>
                  <a:srgbClr val="000000"/>
                </a:solidFill>
                <a:latin typeface="微软雅黑" panose="020B0503020204020204" pitchFamily="34" charset="-122"/>
                <a:ea typeface="微软雅黑" panose="020B0503020204020204" pitchFamily="34" charset="-122"/>
              </a:rPr>
              <a:t>）</a:t>
            </a:r>
          </a:p>
        </p:txBody>
      </p:sp>
      <p:sp>
        <p:nvSpPr>
          <p:cNvPr id="3" name="内容占位符 2">
            <a:extLst>
              <a:ext uri="{FF2B5EF4-FFF2-40B4-BE49-F238E27FC236}">
                <a16:creationId xmlns:a16="http://schemas.microsoft.com/office/drawing/2014/main" id="{4DCB4FFF-D64D-46E9-8CE5-F3755F84B21A}"/>
              </a:ext>
            </a:extLst>
          </p:cNvPr>
          <p:cNvSpPr txBox="1">
            <a:spLocks/>
          </p:cNvSpPr>
          <p:nvPr/>
        </p:nvSpPr>
        <p:spPr>
          <a:xfrm>
            <a:off x="608400" y="1220400"/>
            <a:ext cx="10630100"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solidFill>
                  <a:srgbClr val="000000"/>
                </a:solidFill>
                <a:latin typeface="微软雅黑" panose="020B0503020204020204" pitchFamily="34" charset="-122"/>
                <a:ea typeface="微软雅黑" panose="020B0503020204020204" pitchFamily="34" charset="-122"/>
              </a:rPr>
              <a:t>感知机</a:t>
            </a:r>
            <a:r>
              <a:rPr lang="zh-CN" altLang="en-US" b="1" dirty="0">
                <a:latin typeface="微软雅黑" panose="020B0503020204020204" pitchFamily="34" charset="-122"/>
                <a:ea typeface="微软雅黑" panose="020B0503020204020204" pitchFamily="34" charset="-122"/>
              </a:rPr>
              <a:t>由 </a:t>
            </a:r>
            <a:r>
              <a:rPr lang="en-US" altLang="zh-CN" b="1" dirty="0">
                <a:latin typeface="微软雅黑" panose="020B0503020204020204" pitchFamily="34" charset="-122"/>
                <a:ea typeface="微软雅黑" panose="020B0503020204020204" pitchFamily="34" charset="-122"/>
              </a:rPr>
              <a:t>Frank </a:t>
            </a:r>
            <a:r>
              <a:rPr lang="en-US" altLang="zh-CN" b="1" dirty="0" err="1">
                <a:latin typeface="微软雅黑" panose="020B0503020204020204" pitchFamily="34" charset="-122"/>
                <a:ea typeface="微软雅黑" panose="020B0503020204020204" pitchFamily="34" charset="-122"/>
              </a:rPr>
              <a:t>Roseblatt</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于</a:t>
            </a:r>
            <a:r>
              <a:rPr lang="en-US" altLang="zh-CN" b="1" dirty="0">
                <a:latin typeface="微软雅黑" panose="020B0503020204020204" pitchFamily="34" charset="-122"/>
                <a:ea typeface="微软雅黑" panose="020B0503020204020204" pitchFamily="34" charset="-122"/>
              </a:rPr>
              <a:t>1957</a:t>
            </a:r>
            <a:r>
              <a:rPr lang="zh-CN" altLang="en-US" b="1" dirty="0">
                <a:latin typeface="微软雅黑" panose="020B0503020204020204" pitchFamily="34" charset="-122"/>
                <a:ea typeface="微软雅黑" panose="020B0503020204020204" pitchFamily="34" charset="-122"/>
              </a:rPr>
              <a:t>年提出， 是一种广泛使用的线性分类器。感知器可谓是最简单的人工神经网络， 只有一个神经元。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3488C36F-3957-4247-87AC-7B1234E7083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7884" y="3583236"/>
            <a:ext cx="5317811" cy="1605685"/>
          </a:xfrm>
          <a:prstGeom prst="rect">
            <a:avLst/>
          </a:prstGeom>
        </p:spPr>
      </p:pic>
      <p:pic>
        <p:nvPicPr>
          <p:cNvPr id="9" name="图片 8">
            <a:extLst>
              <a:ext uri="{FF2B5EF4-FFF2-40B4-BE49-F238E27FC236}">
                <a16:creationId xmlns:a16="http://schemas.microsoft.com/office/drawing/2014/main" id="{1661978D-7C6C-46EA-972A-80E8B946CA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01219" y="2313118"/>
            <a:ext cx="3211370" cy="4201996"/>
          </a:xfrm>
          <a:prstGeom prst="rect">
            <a:avLst/>
          </a:prstGeom>
        </p:spPr>
      </p:pic>
    </p:spTree>
    <p:extLst>
      <p:ext uri="{BB962C8B-B14F-4D97-AF65-F5344CB8AC3E}">
        <p14:creationId xmlns:p14="http://schemas.microsoft.com/office/powerpoint/2010/main" val="472796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0949C5-486B-4DCC-AF14-BE93CE7C894E}"/>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感知机（</a:t>
            </a:r>
            <a:r>
              <a:rPr lang="en-US" altLang="zh-CN" sz="2800" b="1" dirty="0">
                <a:solidFill>
                  <a:srgbClr val="000000"/>
                </a:solidFill>
                <a:latin typeface="微软雅黑" panose="020B0503020204020204" pitchFamily="34" charset="-122"/>
                <a:ea typeface="微软雅黑" panose="020B0503020204020204" pitchFamily="34" charset="-122"/>
              </a:rPr>
              <a:t>Perceptron</a:t>
            </a:r>
            <a:r>
              <a:rPr lang="zh-CN" altLang="en-US" sz="2800" b="1" dirty="0">
                <a:solidFill>
                  <a:srgbClr val="000000"/>
                </a:solidFill>
                <a:latin typeface="微软雅黑" panose="020B0503020204020204" pitchFamily="34" charset="-122"/>
                <a:ea typeface="微软雅黑" panose="020B0503020204020204" pitchFamily="34" charset="-122"/>
              </a:rPr>
              <a:t>）</a:t>
            </a:r>
          </a:p>
        </p:txBody>
      </p:sp>
      <p:sp>
        <p:nvSpPr>
          <p:cNvPr id="3" name="内容占位符 2">
            <a:extLst>
              <a:ext uri="{FF2B5EF4-FFF2-40B4-BE49-F238E27FC236}">
                <a16:creationId xmlns:a16="http://schemas.microsoft.com/office/drawing/2014/main" id="{4DCB4FFF-D64D-46E9-8CE5-F3755F84B21A}"/>
              </a:ext>
            </a:extLst>
          </p:cNvPr>
          <p:cNvSpPr txBox="1">
            <a:spLocks/>
          </p:cNvSpPr>
          <p:nvPr/>
        </p:nvSpPr>
        <p:spPr>
          <a:xfrm>
            <a:off x="608400" y="1220400"/>
            <a:ext cx="10343661"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solidFill>
                  <a:srgbClr val="000000"/>
                </a:solidFill>
                <a:latin typeface="微软雅黑" panose="020B0503020204020204" pitchFamily="34" charset="-122"/>
                <a:ea typeface="微软雅黑" panose="020B0503020204020204" pitchFamily="34" charset="-122"/>
              </a:rPr>
              <a:t>模拟生物神经元行为的机器，有与生物神经元相对应的部件，如权重（突触）、偏置（阈值）及激活函数（细胞体），输出为</a:t>
            </a:r>
            <a:r>
              <a:rPr lang="en-US" altLang="zh-CN" b="1" dirty="0">
                <a:solidFill>
                  <a:srgbClr val="000000"/>
                </a:solidFill>
                <a:latin typeface="微软雅黑" panose="020B0503020204020204" pitchFamily="34" charset="-122"/>
                <a:ea typeface="微软雅黑" panose="020B0503020204020204" pitchFamily="34" charset="-122"/>
              </a:rPr>
              <a:t>+1</a:t>
            </a:r>
            <a:r>
              <a:rPr lang="zh-CN" altLang="en-US" b="1" dirty="0">
                <a:solidFill>
                  <a:srgbClr val="000000"/>
                </a:solidFill>
                <a:latin typeface="微软雅黑" panose="020B0503020204020204" pitchFamily="34" charset="-122"/>
                <a:ea typeface="微软雅黑" panose="020B0503020204020204" pitchFamily="34" charset="-122"/>
              </a:rPr>
              <a:t>或</a:t>
            </a:r>
            <a:r>
              <a:rPr lang="en-US" altLang="zh-CN" b="1" dirty="0">
                <a:solidFill>
                  <a:srgbClr val="000000"/>
                </a:solidFill>
                <a:latin typeface="微软雅黑" panose="020B0503020204020204" pitchFamily="34" charset="-122"/>
                <a:ea typeface="微软雅黑" panose="020B0503020204020204" pitchFamily="34" charset="-122"/>
              </a:rPr>
              <a:t>-1</a:t>
            </a:r>
            <a:r>
              <a:rPr lang="zh-CN" altLang="en-US" b="1" dirty="0">
                <a:solidFill>
                  <a:srgbClr val="000000"/>
                </a:solidFill>
                <a:latin typeface="微软雅黑" panose="020B0503020204020204" pitchFamily="34" charset="-122"/>
                <a:ea typeface="微软雅黑" panose="020B0503020204020204" pitchFamily="34" charset="-122"/>
              </a:rPr>
              <a:t>。</a:t>
            </a: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descr="屏幕剪辑">
            <a:extLst>
              <a:ext uri="{FF2B5EF4-FFF2-40B4-BE49-F238E27FC236}">
                <a16:creationId xmlns:a16="http://schemas.microsoft.com/office/drawing/2014/main" id="{D1BDAD1D-4079-40EC-B890-462F8241F2D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2647" y="3429000"/>
            <a:ext cx="2805253" cy="1181159"/>
          </a:xfrm>
          <a:prstGeom prst="rect">
            <a:avLst/>
          </a:prstGeom>
        </p:spPr>
      </p:pic>
      <p:pic>
        <p:nvPicPr>
          <p:cNvPr id="8" name="图片 7" descr="屏幕剪辑">
            <a:extLst>
              <a:ext uri="{FF2B5EF4-FFF2-40B4-BE49-F238E27FC236}">
                <a16:creationId xmlns:a16="http://schemas.microsoft.com/office/drawing/2014/main" id="{0C184ACA-197E-4F11-95F0-C27D82241E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00946" y="2957071"/>
            <a:ext cx="4172532" cy="3305636"/>
          </a:xfrm>
          <a:prstGeom prst="rect">
            <a:avLst/>
          </a:prstGeom>
        </p:spPr>
      </p:pic>
      <p:cxnSp>
        <p:nvCxnSpPr>
          <p:cNvPr id="11" name="直接连接符 10">
            <a:extLst>
              <a:ext uri="{FF2B5EF4-FFF2-40B4-BE49-F238E27FC236}">
                <a16:creationId xmlns:a16="http://schemas.microsoft.com/office/drawing/2014/main" id="{D99872D1-AD3D-4626-9B3D-38C2B136A546}"/>
              </a:ext>
            </a:extLst>
          </p:cNvPr>
          <p:cNvCxnSpPr/>
          <p:nvPr/>
        </p:nvCxnSpPr>
        <p:spPr>
          <a:xfrm flipV="1">
            <a:off x="9448800" y="4191000"/>
            <a:ext cx="457200" cy="228600"/>
          </a:xfrm>
          <a:prstGeom prst="line">
            <a:avLst/>
          </a:prstGeom>
        </p:spPr>
        <p:style>
          <a:lnRef idx="2">
            <a:schemeClr val="accent2"/>
          </a:lnRef>
          <a:fillRef idx="0">
            <a:schemeClr val="accent2"/>
          </a:fillRef>
          <a:effectRef idx="1">
            <a:schemeClr val="accent2"/>
          </a:effectRef>
          <a:fontRef idx="minor">
            <a:schemeClr val="tx1"/>
          </a:fontRef>
        </p:style>
      </p:cxnSp>
      <p:sp>
        <p:nvSpPr>
          <p:cNvPr id="12" name="文本框 11">
            <a:extLst>
              <a:ext uri="{FF2B5EF4-FFF2-40B4-BE49-F238E27FC236}">
                <a16:creationId xmlns:a16="http://schemas.microsoft.com/office/drawing/2014/main" id="{97FDD306-9D2F-4E09-B9CD-449620E13917}"/>
              </a:ext>
            </a:extLst>
          </p:cNvPr>
          <p:cNvSpPr txBox="1"/>
          <p:nvPr/>
        </p:nvSpPr>
        <p:spPr>
          <a:xfrm>
            <a:off x="9273541" y="3783568"/>
            <a:ext cx="807719" cy="369332"/>
          </a:xfrm>
          <a:prstGeom prst="rect">
            <a:avLst/>
          </a:prstGeom>
          <a:noFill/>
        </p:spPr>
        <p:txBody>
          <a:bodyPr wrap="square" rtlCol="0">
            <a:spAutoFit/>
          </a:bodyPr>
          <a:lstStyle/>
          <a:p>
            <a:r>
              <a:rPr lang="en-US" altLang="zh-CN" dirty="0">
                <a:solidFill>
                  <a:srgbClr val="FF0000"/>
                </a:solidFill>
              </a:rPr>
              <a:t>+1/-1</a:t>
            </a:r>
            <a:endParaRPr lang="zh-CN" altLang="en-US" dirty="0">
              <a:solidFill>
                <a:srgbClr val="FF0000"/>
              </a:solidFill>
            </a:endParaRPr>
          </a:p>
        </p:txBody>
      </p:sp>
    </p:spTree>
    <p:extLst>
      <p:ext uri="{BB962C8B-B14F-4D97-AF65-F5344CB8AC3E}">
        <p14:creationId xmlns:p14="http://schemas.microsoft.com/office/powerpoint/2010/main" val="36450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03A915-EF8B-49C1-BFDD-36318CB1442C}"/>
                  </a:ext>
                </a:extLst>
              </p:cNvPr>
              <p:cNvSpPr>
                <a:spLocks noGrp="1"/>
              </p:cNvSpPr>
              <p:nvPr>
                <p:ph sz="quarter" idx="4294967295"/>
              </p:nvPr>
            </p:nvSpPr>
            <p:spPr>
              <a:xfrm>
                <a:off x="608400" y="1220400"/>
                <a:ext cx="10972800" cy="4910138"/>
              </a:xfrm>
              <a:prstGeom prst="rect">
                <a:avLst/>
              </a:prstGeom>
            </p:spPr>
            <p:txBody>
              <a:bodyPr/>
              <a:lstStyle/>
              <a:p>
                <a:pPr>
                  <a:lnSpc>
                    <a:spcPct val="10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学习算法</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一种错误驱动的在线学习算法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先初始化一个权重向量</a:t>
                </a:r>
                <a14:m>
                  <m:oMath xmlns:m="http://schemas.openxmlformats.org/officeDocument/2006/math">
                    <m:r>
                      <a:rPr lang="en-US" altLang="zh-CN">
                        <a:latin typeface="Cambria Math" panose="02040503050406030204" pitchFamily="18" charset="0"/>
                      </a:rPr>
                      <m:t>𝒘</m:t>
                    </m:r>
                    <m:r>
                      <a:rPr lang="en-US" altLang="zh-CN" dirty="0" smtClean="0">
                        <a:latin typeface="Cambria Math" panose="02040503050406030204" pitchFamily="18" charset="0"/>
                      </a:rPr>
                      <m:t>←</m:t>
                    </m:r>
                    <m:r>
                      <a:rPr lang="en-US" altLang="zh-CN" dirty="0">
                        <a:latin typeface="Cambria Math" panose="02040503050406030204" pitchFamily="18" charset="0"/>
                      </a:rPr>
                      <m:t>0</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（通常是全零向量）</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每次分错一个样本</a:t>
                </a:r>
                <a14:m>
                  <m:oMath xmlns:m="http://schemas.openxmlformats.org/officeDocument/2006/math">
                    <m:r>
                      <a:rPr lang="en-US" altLang="zh-CN" i="1" dirty="0" smtClean="0">
                        <a:latin typeface="Cambria Math" panose="02040503050406030204" pitchFamily="18" charset="0"/>
                      </a:rPr>
                      <m:t>(</m:t>
                    </m:r>
                    <m:r>
                      <a:rPr lang="en-US" altLang="zh-CN" b="1" i="1" dirty="0" err="1">
                        <a:latin typeface="Cambria Math" panose="02040503050406030204" pitchFamily="18" charset="0"/>
                      </a:rPr>
                      <m:t>𝒙</m:t>
                    </m:r>
                    <m:r>
                      <a:rPr lang="en-US" altLang="zh-CN" i="1" dirty="0" err="1">
                        <a:latin typeface="Cambria Math" panose="02040503050406030204" pitchFamily="18" charset="0"/>
                      </a:rPr>
                      <m:t>,</m:t>
                    </m:r>
                    <m:r>
                      <a:rPr lang="en-US" altLang="zh-CN" i="1" dirty="0" err="1">
                        <a:latin typeface="Cambria Math" panose="02040503050406030204" pitchFamily="18" charset="0"/>
                      </a:rPr>
                      <m:t>𝑦</m:t>
                    </m:r>
                    <m:r>
                      <a:rPr lang="en-US" altLang="zh-CN" i="1" dirty="0">
                        <a:latin typeface="Cambria Math" panose="020405030504060302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时，即</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用这个样本来更新权重</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0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根据感知器的学习策略，可以反推出感知器的损失函数为</a:t>
                </a:r>
              </a:p>
            </p:txBody>
          </p:sp>
        </mc:Choice>
        <mc:Fallback xmlns="">
          <p:sp>
            <p:nvSpPr>
              <p:cNvPr id="3" name="内容占位符 2">
                <a:extLst>
                  <a:ext uri="{FF2B5EF4-FFF2-40B4-BE49-F238E27FC236}">
                    <a16:creationId xmlns:a16="http://schemas.microsoft.com/office/drawing/2014/main" id="{1703A915-EF8B-49C1-BFDD-36318CB1442C}"/>
                  </a:ext>
                </a:extLst>
              </p:cNvPr>
              <p:cNvSpPr>
                <a:spLocks noGrp="1" noRot="1" noChangeAspect="1" noMove="1" noResize="1" noEditPoints="1" noAdjustHandles="1" noChangeArrowheads="1" noChangeShapeType="1" noTextEdit="1"/>
              </p:cNvSpPr>
              <p:nvPr>
                <p:ph sz="quarter" idx="4294967295"/>
              </p:nvPr>
            </p:nvSpPr>
            <p:spPr>
              <a:xfrm>
                <a:off x="608400" y="1220400"/>
                <a:ext cx="10972800" cy="4910138"/>
              </a:xfrm>
              <a:prstGeom prst="rect">
                <a:avLst/>
              </a:prstGeom>
              <a:blipFill>
                <a:blip r:embed="rId3"/>
                <a:stretch>
                  <a:fillRect l="-1042" t="-155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51A94CB-4240-48AD-805C-DD92FEC818E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18100" y="4582142"/>
            <a:ext cx="1594813" cy="477220"/>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4E925A3-7C4F-4991-9ED8-F7D74D4ADBB3}"/>
                  </a:ext>
                </a:extLst>
              </p:cNvPr>
              <p:cNvSpPr/>
              <p:nvPr/>
            </p:nvSpPr>
            <p:spPr>
              <a:xfrm>
                <a:off x="4648200" y="3048000"/>
                <a:ext cx="2286000" cy="477220"/>
              </a:xfrm>
              <a:prstGeom prst="rect">
                <a:avLst/>
              </a:prstGeom>
            </p:spPr>
            <p:txBody>
              <a:bodyPr wrap="square">
                <a:spAutoFit/>
              </a:bodyPr>
              <a:lstStyle/>
              <a:p>
                <a:pPr marL="205978" lvl="1" indent="0" algn="ctr">
                  <a:buNone/>
                </a:pPr>
                <a14:m>
                  <m:oMath xmlns:m="http://schemas.openxmlformats.org/officeDocument/2006/math">
                    <m:r>
                      <a:rPr lang="en-US" altLang="zh-CN" sz="2400" i="1">
                        <a:latin typeface="Cambria Math" panose="02040503050406030204" pitchFamily="18" charset="0"/>
                        <a:ea typeface="STIX Two Math" panose="02020603050405020304" pitchFamily="18" charset="0"/>
                        <a:cs typeface="STIX Two Math" panose="02020603050405020304" pitchFamily="18" charset="0"/>
                      </a:rPr>
                      <m:t>𝑦</m:t>
                    </m:r>
                    <m:sSup>
                      <m:sSupPr>
                        <m:ctrlPr>
                          <a:rPr lang="en-US" altLang="zh-CN" sz="2400" b="1" i="1">
                            <a:latin typeface="Cambria Math" panose="02040503050406030204" pitchFamily="18" charset="0"/>
                            <a:ea typeface="STIX Two Math" panose="02020603050405020304" pitchFamily="18" charset="0"/>
                            <a:cs typeface="STIX Two Math" panose="02020603050405020304" pitchFamily="18" charset="0"/>
                          </a:rPr>
                        </m:ctrlPr>
                      </m:sSupPr>
                      <m:e>
                        <m:r>
                          <a:rPr lang="en-US" altLang="zh-CN" sz="2400" b="1" i="1">
                            <a:latin typeface="Cambria Math" panose="02040503050406030204" pitchFamily="18" charset="0"/>
                            <a:ea typeface="STIX Two Math" panose="02020603050405020304" pitchFamily="18" charset="0"/>
                            <a:cs typeface="STIX Two Math" panose="02020603050405020304" pitchFamily="18" charset="0"/>
                          </a:rPr>
                          <m:t>𝒘</m:t>
                        </m:r>
                      </m:e>
                      <m:sup>
                        <m:r>
                          <a:rPr lang="en-US" altLang="zh-CN" sz="2400" i="1">
                            <a:latin typeface="Cambria Math" panose="02040503050406030204" pitchFamily="18" charset="0"/>
                            <a:ea typeface="STIX Two Math" panose="02020603050405020304" pitchFamily="18" charset="0"/>
                            <a:cs typeface="STIX Two Math" panose="02020603050405020304" pitchFamily="18" charset="0"/>
                          </a:rPr>
                          <m:t>𝑇</m:t>
                        </m:r>
                      </m:sup>
                    </m:sSup>
                    <m:r>
                      <a:rPr lang="en-US" altLang="zh-CN" sz="2400" b="1" i="1">
                        <a:latin typeface="Cambria Math" panose="02040503050406030204" pitchFamily="18" charset="0"/>
                        <a:ea typeface="STIX Two Math" panose="02020603050405020304" pitchFamily="18" charset="0"/>
                        <a:cs typeface="STIX Two Math" panose="02020603050405020304" pitchFamily="18" charset="0"/>
                      </a:rPr>
                      <m:t>𝒙</m:t>
                    </m:r>
                    <m:r>
                      <a:rPr lang="en-US" altLang="zh-CN" sz="2400" b="1" i="1">
                        <a:latin typeface="Cambria Math" panose="02040503050406030204" pitchFamily="18" charset="0"/>
                        <a:ea typeface="STIX Two Math" panose="02020603050405020304" pitchFamily="18" charset="0"/>
                        <a:cs typeface="STIX Two Math" panose="02020603050405020304" pitchFamily="18" charset="0"/>
                      </a:rPr>
                      <m:t>&lt;</m:t>
                    </m:r>
                    <m:r>
                      <a:rPr lang="en-US" altLang="zh-CN" sz="2400" b="1" i="1">
                        <a:latin typeface="Cambria Math" panose="02040503050406030204" pitchFamily="18" charset="0"/>
                        <a:ea typeface="STIX Two Math" panose="02020603050405020304" pitchFamily="18" charset="0"/>
                        <a:cs typeface="STIX Two Math" panose="02020603050405020304" pitchFamily="18" charset="0"/>
                      </a:rPr>
                      <m:t>𝟎</m:t>
                    </m:r>
                  </m:oMath>
                </a14:m>
                <a:r>
                  <a:rPr lang="en-US" altLang="zh-CN" sz="2400" dirty="0">
                    <a:latin typeface="STIX Two Math" panose="02020603050405020304" pitchFamily="18" charset="0"/>
                    <a:ea typeface="STIX Two Math" panose="02020603050405020304" pitchFamily="18" charset="0"/>
                    <a:cs typeface="STIX Two Math" panose="02020603050405020304" pitchFamily="18" charset="0"/>
                  </a:rPr>
                  <a:t> </a:t>
                </a:r>
              </a:p>
            </p:txBody>
          </p:sp>
        </mc:Choice>
        <mc:Fallback xmlns="">
          <p:sp>
            <p:nvSpPr>
              <p:cNvPr id="9" name="矩形 8">
                <a:extLst>
                  <a:ext uri="{FF2B5EF4-FFF2-40B4-BE49-F238E27FC236}">
                    <a16:creationId xmlns:a16="http://schemas.microsoft.com/office/drawing/2014/main" id="{74E925A3-7C4F-4991-9ED8-F7D74D4ADBB3}"/>
                  </a:ext>
                </a:extLst>
              </p:cNvPr>
              <p:cNvSpPr>
                <a:spLocks noRot="1" noChangeAspect="1" noMove="1" noResize="1" noEditPoints="1" noAdjustHandles="1" noChangeArrowheads="1" noChangeShapeType="1" noTextEdit="1"/>
              </p:cNvSpPr>
              <p:nvPr/>
            </p:nvSpPr>
            <p:spPr>
              <a:xfrm>
                <a:off x="4648200" y="3048000"/>
                <a:ext cx="2286000" cy="477220"/>
              </a:xfrm>
              <a:prstGeom prst="rect">
                <a:avLst/>
              </a:prstGeom>
              <a:blipFill>
                <a:blip r:embed="rId5"/>
                <a:stretch>
                  <a:fillRect b="-641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DB8BFECF-91A5-48E7-86EA-4CD76E8E790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32300" y="5882235"/>
            <a:ext cx="3146054" cy="468098"/>
          </a:xfrm>
          <a:prstGeom prst="rect">
            <a:avLst/>
          </a:prstGeom>
        </p:spPr>
      </p:pic>
      <p:sp>
        <p:nvSpPr>
          <p:cNvPr id="7" name="文本框 6">
            <a:extLst>
              <a:ext uri="{FF2B5EF4-FFF2-40B4-BE49-F238E27FC236}">
                <a16:creationId xmlns:a16="http://schemas.microsoft.com/office/drawing/2014/main" id="{6C8CB118-0629-4A04-82B8-AAD6552285B6}"/>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感知机（</a:t>
            </a:r>
            <a:r>
              <a:rPr lang="en-US" altLang="zh-CN" sz="2800" b="1" dirty="0">
                <a:solidFill>
                  <a:srgbClr val="000000"/>
                </a:solidFill>
                <a:latin typeface="微软雅黑" panose="020B0503020204020204" pitchFamily="34" charset="-122"/>
                <a:ea typeface="微软雅黑" panose="020B0503020204020204" pitchFamily="34" charset="-122"/>
              </a:rPr>
              <a:t>Perceptron</a:t>
            </a:r>
            <a:r>
              <a:rPr lang="zh-CN" altLang="en-US" sz="2800" b="1" dirty="0">
                <a:solidFill>
                  <a:srgbClr val="000000"/>
                </a:solidFill>
                <a:latin typeface="微软雅黑" panose="020B0503020204020204" pitchFamily="34" charset="-122"/>
                <a:ea typeface="微软雅黑" panose="020B0503020204020204" pitchFamily="34" charset="-122"/>
              </a:rPr>
              <a:t>）</a:t>
            </a:r>
          </a:p>
        </p:txBody>
      </p:sp>
    </p:spTree>
    <p:custDataLst>
      <p:tags r:id="rId1"/>
    </p:custDataLst>
    <p:extLst>
      <p:ext uri="{BB962C8B-B14F-4D97-AF65-F5344CB8AC3E}">
        <p14:creationId xmlns:p14="http://schemas.microsoft.com/office/powerpoint/2010/main" val="102635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B9749BC-6041-4A7E-994F-C2677AFEFB2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1280" y="1641747"/>
            <a:ext cx="5094648" cy="5067433"/>
          </a:xfrm>
          <a:prstGeom prst="rect">
            <a:avLst/>
          </a:prstGeom>
        </p:spPr>
      </p:pic>
      <p:sp>
        <p:nvSpPr>
          <p:cNvPr id="7" name="文本框 6"/>
          <p:cNvSpPr txBox="1"/>
          <p:nvPr/>
        </p:nvSpPr>
        <p:spPr>
          <a:xfrm>
            <a:off x="8153901" y="3883075"/>
            <a:ext cx="2057400" cy="584775"/>
          </a:xfrm>
          <a:prstGeom prst="rect">
            <a:avLst/>
          </a:prstGeom>
          <a:noFill/>
        </p:spPr>
        <p:txBody>
          <a:bodyPr wrap="square" rtlCol="0">
            <a:spAutoFit/>
          </a:bodyPr>
          <a:lstStyle/>
          <a:p>
            <a:r>
              <a:rPr lang="zh-CN" altLang="en-US" sz="3200" dirty="0">
                <a:solidFill>
                  <a:srgbClr val="FF0000"/>
                </a:solidFill>
              </a:rPr>
              <a:t>表示分错</a:t>
            </a:r>
          </a:p>
        </p:txBody>
      </p:sp>
      <p:sp>
        <p:nvSpPr>
          <p:cNvPr id="3" name="文本框 2"/>
          <p:cNvSpPr txBox="1"/>
          <p:nvPr/>
        </p:nvSpPr>
        <p:spPr>
          <a:xfrm>
            <a:off x="8082554" y="5449093"/>
            <a:ext cx="3275256" cy="369332"/>
          </a:xfrm>
          <a:prstGeom prst="rect">
            <a:avLst/>
          </a:prstGeom>
          <a:noFill/>
        </p:spPr>
        <p:txBody>
          <a:bodyPr wrap="none" rtlCol="0">
            <a:spAutoFit/>
          </a:bodyPr>
          <a:lstStyle/>
          <a:p>
            <a:r>
              <a:rPr lang="zh-CN" altLang="en-US" dirty="0">
                <a:solidFill>
                  <a:srgbClr val="FF0000"/>
                </a:solidFill>
              </a:rPr>
              <a:t>对比</a:t>
            </a:r>
            <a:r>
              <a:rPr lang="en-US" altLang="zh-CN" dirty="0">
                <a:solidFill>
                  <a:srgbClr val="FF0000"/>
                </a:solidFill>
              </a:rPr>
              <a:t>Logistic</a:t>
            </a:r>
            <a:r>
              <a:rPr lang="zh-CN" altLang="en-US" dirty="0">
                <a:solidFill>
                  <a:srgbClr val="FF0000"/>
                </a:solidFill>
              </a:rPr>
              <a:t>回归的更新方式：</a:t>
            </a:r>
          </a:p>
        </p:txBody>
      </p:sp>
      <p:cxnSp>
        <p:nvCxnSpPr>
          <p:cNvPr id="6" name="直接连接符 5"/>
          <p:cNvCxnSpPr/>
          <p:nvPr/>
        </p:nvCxnSpPr>
        <p:spPr>
          <a:xfrm>
            <a:off x="5586928" y="4382293"/>
            <a:ext cx="137160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文本框 7">
            <a:extLst>
              <a:ext uri="{FF2B5EF4-FFF2-40B4-BE49-F238E27FC236}">
                <a16:creationId xmlns:a16="http://schemas.microsoft.com/office/drawing/2014/main" id="{9E9DF924-02F1-4E73-A7EA-A2A5E61DF39F}"/>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感知机（</a:t>
            </a:r>
            <a:r>
              <a:rPr lang="en-US" altLang="zh-CN" sz="2800" b="1" dirty="0">
                <a:solidFill>
                  <a:srgbClr val="000000"/>
                </a:solidFill>
                <a:latin typeface="微软雅黑" panose="020B0503020204020204" pitchFamily="34" charset="-122"/>
                <a:ea typeface="微软雅黑" panose="020B0503020204020204" pitchFamily="34" charset="-122"/>
              </a:rPr>
              <a:t>Perceptron</a:t>
            </a:r>
            <a:r>
              <a:rPr lang="zh-CN" altLang="en-US" sz="2800" b="1" dirty="0">
                <a:solidFill>
                  <a:srgbClr val="000000"/>
                </a:solidFill>
                <a:latin typeface="微软雅黑" panose="020B0503020204020204" pitchFamily="34" charset="-122"/>
                <a:ea typeface="微软雅黑" panose="020B0503020204020204" pitchFamily="34" charset="-122"/>
              </a:rPr>
              <a:t>）</a:t>
            </a:r>
          </a:p>
        </p:txBody>
      </p:sp>
      <p:sp>
        <p:nvSpPr>
          <p:cNvPr id="13" name="内容占位符 2">
            <a:extLst>
              <a:ext uri="{FF2B5EF4-FFF2-40B4-BE49-F238E27FC236}">
                <a16:creationId xmlns:a16="http://schemas.microsoft.com/office/drawing/2014/main" id="{B8D03382-F1C2-4046-A203-3C7EDBF9B737}"/>
              </a:ext>
            </a:extLst>
          </p:cNvPr>
          <p:cNvSpPr txBox="1">
            <a:spLocks/>
          </p:cNvSpPr>
          <p:nvPr/>
        </p:nvSpPr>
        <p:spPr>
          <a:xfrm>
            <a:off x="608400" y="1220400"/>
            <a:ext cx="10972800" cy="491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感知器的学习过程</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507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E9DF924-02F1-4E73-A7EA-A2A5E61DF39F}"/>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感知机（</a:t>
            </a:r>
            <a:r>
              <a:rPr lang="en-US" altLang="zh-CN" sz="2800" b="1" dirty="0">
                <a:solidFill>
                  <a:srgbClr val="000000"/>
                </a:solidFill>
                <a:latin typeface="微软雅黑" panose="020B0503020204020204" pitchFamily="34" charset="-122"/>
                <a:ea typeface="微软雅黑" panose="020B0503020204020204" pitchFamily="34" charset="-122"/>
              </a:rPr>
              <a:t>Perceptron</a:t>
            </a:r>
            <a:r>
              <a:rPr lang="zh-CN" altLang="en-US" sz="2800" b="1" dirty="0">
                <a:solidFill>
                  <a:srgbClr val="000000"/>
                </a:solidFill>
                <a:latin typeface="微软雅黑" panose="020B0503020204020204" pitchFamily="34" charset="-122"/>
                <a:ea typeface="微软雅黑" panose="020B0503020204020204" pitchFamily="34" charset="-122"/>
              </a:rPr>
              <a:t>）</a:t>
            </a:r>
          </a:p>
        </p:txBody>
      </p:sp>
      <p:sp>
        <p:nvSpPr>
          <p:cNvPr id="13" name="内容占位符 2">
            <a:extLst>
              <a:ext uri="{FF2B5EF4-FFF2-40B4-BE49-F238E27FC236}">
                <a16:creationId xmlns:a16="http://schemas.microsoft.com/office/drawing/2014/main" id="{B8D03382-F1C2-4046-A203-3C7EDBF9B737}"/>
              </a:ext>
            </a:extLst>
          </p:cNvPr>
          <p:cNvSpPr txBox="1">
            <a:spLocks/>
          </p:cNvSpPr>
          <p:nvPr/>
        </p:nvSpPr>
        <p:spPr>
          <a:xfrm>
            <a:off x="608400" y="1220400"/>
            <a:ext cx="10972800" cy="491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感知器参数学习的更新过程</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F67D80AE-2131-4CD7-8A95-29BD75ED1E2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3360982" y="1757036"/>
            <a:ext cx="5265225" cy="5028429"/>
          </a:xfrm>
          <a:prstGeom prst="rect">
            <a:avLst/>
          </a:prstGeom>
        </p:spPr>
      </p:pic>
    </p:spTree>
    <p:extLst>
      <p:ext uri="{BB962C8B-B14F-4D97-AF65-F5344CB8AC3E}">
        <p14:creationId xmlns:p14="http://schemas.microsoft.com/office/powerpoint/2010/main" val="1260947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4987B65-459A-44A2-9B16-6C7FB1B0C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454" y="3658167"/>
            <a:ext cx="7273584" cy="2734270"/>
          </a:xfrm>
          <a:prstGeom prst="rect">
            <a:avLst/>
          </a:prstGeom>
        </p:spPr>
      </p:pic>
      <p:pic>
        <p:nvPicPr>
          <p:cNvPr id="10" name="图片 9">
            <a:extLst>
              <a:ext uri="{FF2B5EF4-FFF2-40B4-BE49-F238E27FC236}">
                <a16:creationId xmlns:a16="http://schemas.microsoft.com/office/drawing/2014/main" id="{77F30BD6-CCB6-461F-AA98-96BFA3CB5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690" y="1966817"/>
            <a:ext cx="8560761" cy="1578490"/>
          </a:xfrm>
          <a:prstGeom prst="rect">
            <a:avLst/>
          </a:prstGeom>
        </p:spPr>
      </p:pic>
      <p:sp>
        <p:nvSpPr>
          <p:cNvPr id="5" name="文本框 4">
            <a:extLst>
              <a:ext uri="{FF2B5EF4-FFF2-40B4-BE49-F238E27FC236}">
                <a16:creationId xmlns:a16="http://schemas.microsoft.com/office/drawing/2014/main" id="{38DC799D-A538-4811-9A51-5E5F300ADB1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感知机（</a:t>
            </a:r>
            <a:r>
              <a:rPr lang="en-US" altLang="zh-CN" sz="2800" b="1" dirty="0">
                <a:solidFill>
                  <a:srgbClr val="000000"/>
                </a:solidFill>
                <a:latin typeface="微软雅黑" panose="020B0503020204020204" pitchFamily="34" charset="-122"/>
                <a:ea typeface="微软雅黑" panose="020B0503020204020204" pitchFamily="34" charset="-122"/>
              </a:rPr>
              <a:t>Perceptron</a:t>
            </a:r>
            <a:r>
              <a:rPr lang="zh-CN" altLang="en-US" sz="2800" b="1" dirty="0">
                <a:solidFill>
                  <a:srgbClr val="000000"/>
                </a:solidFill>
                <a:latin typeface="微软雅黑" panose="020B0503020204020204" pitchFamily="34" charset="-122"/>
                <a:ea typeface="微软雅黑" panose="020B0503020204020204" pitchFamily="34" charset="-122"/>
              </a:rPr>
              <a:t>）</a:t>
            </a:r>
          </a:p>
        </p:txBody>
      </p:sp>
      <p:sp>
        <p:nvSpPr>
          <p:cNvPr id="6" name="内容占位符 2">
            <a:extLst>
              <a:ext uri="{FF2B5EF4-FFF2-40B4-BE49-F238E27FC236}">
                <a16:creationId xmlns:a16="http://schemas.microsoft.com/office/drawing/2014/main" id="{9BC55B8E-52FB-4A88-AD90-CE5EEE7F56C9}"/>
              </a:ext>
            </a:extLst>
          </p:cNvPr>
          <p:cNvSpPr txBox="1">
            <a:spLocks/>
          </p:cNvSpPr>
          <p:nvPr/>
        </p:nvSpPr>
        <p:spPr>
          <a:xfrm>
            <a:off x="777846" y="1308100"/>
            <a:ext cx="10972800" cy="491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收敛性</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81471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3725631" y="1724941"/>
            <a:ext cx="3808417" cy="1067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5934" y="3679176"/>
            <a:ext cx="3652253" cy="506199"/>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5631" y="5257399"/>
            <a:ext cx="5021103" cy="1222207"/>
          </a:xfrm>
          <a:prstGeom prst="rect">
            <a:avLst/>
          </a:prstGeom>
        </p:spPr>
      </p:pic>
      <p:sp>
        <p:nvSpPr>
          <p:cNvPr id="8" name="文本框 7">
            <a:extLst>
              <a:ext uri="{FF2B5EF4-FFF2-40B4-BE49-F238E27FC236}">
                <a16:creationId xmlns:a16="http://schemas.microsoft.com/office/drawing/2014/main" id="{AD179BF3-DC10-4D61-8EFF-5FFEF31D9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感知机（</a:t>
            </a:r>
            <a:r>
              <a:rPr lang="en-US" altLang="zh-CN" sz="2800" b="1" dirty="0">
                <a:solidFill>
                  <a:srgbClr val="000000"/>
                </a:solidFill>
                <a:latin typeface="微软雅黑" panose="020B0503020204020204" pitchFamily="34" charset="-122"/>
                <a:ea typeface="微软雅黑" panose="020B0503020204020204" pitchFamily="34" charset="-122"/>
              </a:rPr>
              <a:t>Perceptron</a:t>
            </a:r>
            <a:r>
              <a:rPr lang="zh-CN" altLang="en-US" sz="2800" b="1" dirty="0">
                <a:solidFill>
                  <a:srgbClr val="000000"/>
                </a:solidFill>
                <a:latin typeface="微软雅黑" panose="020B0503020204020204" pitchFamily="34" charset="-122"/>
                <a:ea typeface="微软雅黑" panose="020B0503020204020204" pitchFamily="34" charset="-122"/>
              </a:rPr>
              <a:t>）</a:t>
            </a: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小结</a:t>
            </a:r>
          </a:p>
        </p:txBody>
      </p:sp>
      <p:sp>
        <p:nvSpPr>
          <p:cNvPr id="9" name="内容占位符 2">
            <a:extLst>
              <a:ext uri="{FF2B5EF4-FFF2-40B4-BE49-F238E27FC236}">
                <a16:creationId xmlns:a16="http://schemas.microsoft.com/office/drawing/2014/main" id="{597E6EB7-6C19-4248-A517-4FA175CA9D55}"/>
              </a:ext>
            </a:extLst>
          </p:cNvPr>
          <p:cNvSpPr txBox="1">
            <a:spLocks/>
          </p:cNvSpPr>
          <p:nvPr/>
        </p:nvSpPr>
        <p:spPr>
          <a:xfrm>
            <a:off x="608400" y="1220400"/>
            <a:ext cx="11255567" cy="504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模型</a:t>
            </a: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学习准则：</a:t>
            </a:r>
            <a:endParaRPr lang="en-US" altLang="zh-CN"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优化算法：</a:t>
            </a:r>
            <a:r>
              <a:rPr lang="zh-CN" altLang="en-US" dirty="0">
                <a:latin typeface="微软雅黑" panose="020B0503020204020204" pitchFamily="34" charset="-122"/>
                <a:ea typeface="微软雅黑" panose="020B0503020204020204" pitchFamily="34" charset="-122"/>
              </a:rPr>
              <a:t>随机梯度下降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1730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机器学习的三要素（统计学习角度）</a:t>
            </a: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4F6574EB-5D6E-45C4-9DD2-D052697D89DE}"/>
                  </a:ext>
                </a:extLst>
              </p:cNvPr>
              <p:cNvSpPr txBox="1">
                <a:spLocks/>
              </p:cNvSpPr>
              <p:nvPr/>
            </p:nvSpPr>
            <p:spPr bwMode="auto">
              <a:xfrm>
                <a:off x="609600" y="883001"/>
                <a:ext cx="10972800" cy="53525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457200" marR="0" lvl="0" indent="-457200" eaLnBrk="1" fontAlgn="base" hangingPunct="1">
                  <a:lnSpc>
                    <a:spcPct val="150000"/>
                  </a:lnSpc>
                  <a:spcBef>
                    <a:spcPts val="450"/>
                  </a:spcBef>
                  <a:spcAft>
                    <a:spcPct val="0"/>
                  </a:spcAft>
                  <a:buClr>
                    <a:srgbClr val="1C314E"/>
                  </a:buClr>
                  <a:buSzPct val="76000"/>
                  <a:buFont typeface="Wingdings" panose="05000000000000000000" pitchFamily="2" charset="2"/>
                  <a:buChar char="Ø"/>
                  <a:tabLst/>
                  <a:defRPr/>
                </a:pPr>
                <a:r>
                  <a:rPr lang="zh-CN" altLang="en-US" b="1" dirty="0">
                    <a:solidFill>
                      <a:srgbClr val="FF0000"/>
                    </a:solidFill>
                    <a:latin typeface="微软雅黑" panose="020B0503020204020204" pitchFamily="34" charset="-122"/>
                    <a:ea typeface="微软雅黑" panose="020B0503020204020204" pitchFamily="34" charset="-122"/>
                    <a:cs typeface="+mn-cs"/>
                  </a:rPr>
                  <a:t>模型</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线性方法：</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广义线性方法</a:t>
                </a:r>
                <a:r>
                  <a:rPr lang="zh-CN" altLang="en-US" dirty="0">
                    <a:latin typeface="微软雅黑" panose="020B0503020204020204" pitchFamily="34" charset="-122"/>
                    <a:ea typeface="微软雅黑" panose="020B0503020204020204" pitchFamily="34" charset="-122"/>
                  </a:rPr>
                  <a:t>：</a:t>
                </a:r>
              </a:p>
              <a:p>
                <a:pPr marL="616744" marR="0" lvl="2" indent="-171450" algn="l" defTabSz="914400" rtl="0" eaLnBrk="0" fontAlgn="base" latinLnBrk="0" hangingPunct="0">
                  <a:lnSpc>
                    <a:spcPct val="150000"/>
                  </a:lnSpc>
                  <a:spcBef>
                    <a:spcPts val="600"/>
                  </a:spcBef>
                  <a:spcAft>
                    <a:spcPct val="0"/>
                  </a:spcAft>
                  <a:buClr>
                    <a:srgbClr val="BCBCBC"/>
                  </a:buClr>
                  <a:buSzPct val="76000"/>
                  <a:buFont typeface="Wingdings 3" panose="05040102010807070707" pitchFamily="18" charset="2"/>
                  <a:buChar char=""/>
                  <a:tabLst/>
                  <a:defRPr/>
                </a:pP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 </a:t>
                </a:r>
                <a14:m>
                  <m:oMath xmlns:m="http://schemas.openxmlformats.org/officeDocument/2006/math">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ϕ</m:t>
                    </m:r>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x</m:t>
                    </m:r>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oMath>
                </a14:m>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为可学习的非线性基函数，</a:t>
                </a:r>
                <a14:m>
                  <m:oMath xmlns:m="http://schemas.openxmlformats.org/officeDocument/2006/math">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f</m:t>
                    </m:r>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x</m:t>
                    </m:r>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θ</m:t>
                    </m:r>
                    <m:r>
                      <m:rPr>
                        <m:nor/>
                      </m:rP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oMath>
                </a14:m>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就等价于神经网络。</a:t>
                </a:r>
                <a:endPar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eaLnBrk="1" hangingPunct="1">
                  <a:lnSpc>
                    <a:spcPct val="150000"/>
                  </a:lnSpc>
                  <a:buClr>
                    <a:srgbClr val="1C314E"/>
                  </a:buClr>
                  <a:buFont typeface="Wingdings" panose="05000000000000000000"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cs typeface="+mn-cs"/>
                  </a:rPr>
                  <a:t>学习准则</a:t>
                </a:r>
              </a:p>
              <a:p>
                <a:pPr marL="434578" marR="0" lvl="2" indent="-228600" eaLnBrk="1" hangingPunct="1">
                  <a:lnSpc>
                    <a:spcPct val="150000"/>
                  </a:lnSpc>
                  <a:spcBef>
                    <a:spcPts val="0"/>
                  </a:spcBef>
                  <a:buClr>
                    <a:schemeClr val="tx1"/>
                  </a:buClr>
                  <a:buFont typeface="Arial" panose="020B0604020202020204" pitchFamily="34" charset="0"/>
                  <a:buChar char="•"/>
                  <a:tabLst/>
                  <a:defRPr/>
                </a:pPr>
                <a:r>
                  <a:rPr lang="zh-CN" altLang="en-US" dirty="0">
                    <a:latin typeface="微软雅黑" panose="020B0503020204020204" pitchFamily="34" charset="-122"/>
                    <a:ea typeface="微软雅黑" panose="020B0503020204020204" pitchFamily="34" charset="-122"/>
                  </a:rPr>
                  <a:t>期望风险（风险最小化准则）</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衡量模型的好坏</a:t>
                </a:r>
              </a:p>
              <a:p>
                <a:pPr marL="204788" marR="0" lvl="0" indent="-204788"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dirty="0">
                  <a:ln>
                    <a:noFill/>
                  </a:ln>
                  <a:solidFill>
                    <a:srgbClr val="EB641B"/>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0" indent="-457200" eaLnBrk="1" hangingPunct="1">
                  <a:lnSpc>
                    <a:spcPct val="150000"/>
                  </a:lnSpc>
                  <a:buClr>
                    <a:srgbClr val="1C314E"/>
                  </a:buClr>
                  <a:buFont typeface="Wingdings" panose="05000000000000000000" pitchFamily="2" charset="2"/>
                  <a:buChar char="Ø"/>
                  <a:tabLst/>
                  <a:defRPr/>
                </a:pPr>
                <a:r>
                  <a:rPr lang="zh-CN" altLang="en-US" b="1" dirty="0">
                    <a:solidFill>
                      <a:srgbClr val="FF0000"/>
                    </a:solidFill>
                    <a:latin typeface="微软雅黑" panose="020B0503020204020204" pitchFamily="34" charset="-122"/>
                    <a:ea typeface="微软雅黑" panose="020B0503020204020204" pitchFamily="34" charset="-122"/>
                    <a:cs typeface="+mn-cs"/>
                  </a:rPr>
                  <a:t>优化算法</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梯度下降</a:t>
                </a:r>
              </a:p>
            </p:txBody>
          </p:sp>
        </mc:Choice>
        <mc:Fallback xmlns="">
          <p:sp>
            <p:nvSpPr>
              <p:cNvPr id="12" name="内容占位符 2">
                <a:extLst>
                  <a:ext uri="{FF2B5EF4-FFF2-40B4-BE49-F238E27FC236}">
                    <a16:creationId xmlns:a16="http://schemas.microsoft.com/office/drawing/2014/main" id="{4F6574EB-5D6E-45C4-9DD2-D052697D89DE}"/>
                  </a:ext>
                </a:extLst>
              </p:cNvPr>
              <p:cNvSpPr txBox="1">
                <a:spLocks noRot="1" noChangeAspect="1" noMove="1" noResize="1" noEditPoints="1" noAdjustHandles="1" noChangeArrowheads="1" noChangeShapeType="1" noTextEdit="1"/>
              </p:cNvSpPr>
              <p:nvPr/>
            </p:nvSpPr>
            <p:spPr bwMode="auto">
              <a:xfrm>
                <a:off x="609600" y="883001"/>
                <a:ext cx="10972800" cy="5352545"/>
              </a:xfrm>
              <a:prstGeom prst="rect">
                <a:avLst/>
              </a:prstGeom>
              <a:blipFill>
                <a:blip r:embed="rId3"/>
                <a:stretch>
                  <a:fillRect l="-556" b="-31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3" name="图片 12" descr="屏幕剪辑">
            <a:extLst>
              <a:ext uri="{FF2B5EF4-FFF2-40B4-BE49-F238E27FC236}">
                <a16:creationId xmlns:a16="http://schemas.microsoft.com/office/drawing/2014/main" id="{1C285CE7-1E49-479E-9E5E-42B7C2FF127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61247" y="4490454"/>
            <a:ext cx="4219401" cy="619861"/>
          </a:xfrm>
          <a:prstGeom prst="rect">
            <a:avLst/>
          </a:prstGeom>
        </p:spPr>
      </p:pic>
      <p:pic>
        <p:nvPicPr>
          <p:cNvPr id="14" name="图片 13" descr="屏幕剪辑">
            <a:extLst>
              <a:ext uri="{FF2B5EF4-FFF2-40B4-BE49-F238E27FC236}">
                <a16:creationId xmlns:a16="http://schemas.microsoft.com/office/drawing/2014/main" id="{F4C60316-5B34-4722-882F-302B16EC47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561533"/>
            <a:ext cx="2299412" cy="496083"/>
          </a:xfrm>
          <a:prstGeom prst="rect">
            <a:avLst/>
          </a:prstGeom>
        </p:spPr>
      </p:pic>
      <p:pic>
        <p:nvPicPr>
          <p:cNvPr id="15" name="图片 14" descr="屏幕剪辑">
            <a:extLst>
              <a:ext uri="{FF2B5EF4-FFF2-40B4-BE49-F238E27FC236}">
                <a16:creationId xmlns:a16="http://schemas.microsoft.com/office/drawing/2014/main" id="{45F05161-CB2D-4B12-A935-53A2CC7C53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2188901"/>
            <a:ext cx="2664696" cy="399377"/>
          </a:xfrm>
          <a:prstGeom prst="rect">
            <a:avLst/>
          </a:prstGeom>
        </p:spPr>
      </p:pic>
    </p:spTree>
    <p:extLst>
      <p:ext uri="{BB962C8B-B14F-4D97-AF65-F5344CB8AC3E}">
        <p14:creationId xmlns:p14="http://schemas.microsoft.com/office/powerpoint/2010/main" val="208283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2">
                                            <p:txEl>
                                              <p:pRg st="4" end="4"/>
                                            </p:txEl>
                                          </p:spTgt>
                                        </p:tgtEl>
                                        <p:attrNameLst>
                                          <p:attrName>style.opacity</p:attrName>
                                        </p:attrNameLst>
                                      </p:cBhvr>
                                      <p:to>
                                        <p:strVal val="0.25"/>
                                      </p:to>
                                    </p:set>
                                    <p:animEffect filter="image" prLst="opacity: 0.25">
                                      <p:cBhvr rctx="IE">
                                        <p:cTn id="7" dur="indefinite"/>
                                        <p:tgtEl>
                                          <p:spTgt spid="12">
                                            <p:txEl>
                                              <p:pRg st="4" end="4"/>
                                            </p:txEl>
                                          </p:spTgt>
                                        </p:tgtEl>
                                      </p:cBhvr>
                                    </p:animEffect>
                                  </p:childTnLst>
                                </p:cTn>
                              </p:par>
                              <p:par>
                                <p:cTn id="8" presetID="9" presetClass="emph" presetSubtype="0" nodeType="withEffect">
                                  <p:stCondLst>
                                    <p:cond delay="0"/>
                                  </p:stCondLst>
                                  <p:childTnLst>
                                    <p:set>
                                      <p:cBhvr>
                                        <p:cTn id="9" dur="indefinite"/>
                                        <p:tgtEl>
                                          <p:spTgt spid="12">
                                            <p:txEl>
                                              <p:pRg st="5" end="5"/>
                                            </p:txEl>
                                          </p:spTgt>
                                        </p:tgtEl>
                                        <p:attrNameLst>
                                          <p:attrName>style.opacity</p:attrName>
                                        </p:attrNameLst>
                                      </p:cBhvr>
                                      <p:to>
                                        <p:strVal val="0.25"/>
                                      </p:to>
                                    </p:set>
                                    <p:animEffect filter="image" prLst="opacity: 0.25">
                                      <p:cBhvr rctx="IE">
                                        <p:cTn id="10" dur="indefinite"/>
                                        <p:tgtEl>
                                          <p:spTgt spid="12">
                                            <p:txEl>
                                              <p:pRg st="5" end="5"/>
                                            </p:txEl>
                                          </p:spTgt>
                                        </p:tgtEl>
                                      </p:cBhvr>
                                    </p:animEffect>
                                  </p:childTnLst>
                                </p:cTn>
                              </p:par>
                              <p:par>
                                <p:cTn id="11" presetID="9" presetClass="emph" presetSubtype="0" nodeType="withEffect">
                                  <p:stCondLst>
                                    <p:cond delay="0"/>
                                  </p:stCondLst>
                                  <p:childTnLst>
                                    <p:set>
                                      <p:cBhvr>
                                        <p:cTn id="12" dur="indefinite"/>
                                        <p:tgtEl>
                                          <p:spTgt spid="12">
                                            <p:txEl>
                                              <p:pRg st="7" end="7"/>
                                            </p:txEl>
                                          </p:spTgt>
                                        </p:tgtEl>
                                        <p:attrNameLst>
                                          <p:attrName>style.opacity</p:attrName>
                                        </p:attrNameLst>
                                      </p:cBhvr>
                                      <p:to>
                                        <p:strVal val="0.25"/>
                                      </p:to>
                                    </p:set>
                                    <p:animEffect filter="image" prLst="opacity: 0.25">
                                      <p:cBhvr rctx="IE">
                                        <p:cTn id="13" dur="indefinite"/>
                                        <p:tgtEl>
                                          <p:spTgt spid="12">
                                            <p:txEl>
                                              <p:pRg st="7" end="7"/>
                                            </p:txEl>
                                          </p:spTgt>
                                        </p:tgtEl>
                                      </p:cBhvr>
                                    </p:animEffect>
                                  </p:childTnLst>
                                </p:cTn>
                              </p:par>
                              <p:par>
                                <p:cTn id="14" presetID="9" presetClass="emph" presetSubtype="0" nodeType="withEffect">
                                  <p:stCondLst>
                                    <p:cond delay="0"/>
                                  </p:stCondLst>
                                  <p:childTnLst>
                                    <p:set>
                                      <p:cBhvr>
                                        <p:cTn id="15" dur="indefinite"/>
                                        <p:tgtEl>
                                          <p:spTgt spid="12">
                                            <p:txEl>
                                              <p:pRg st="8" end="8"/>
                                            </p:txEl>
                                          </p:spTgt>
                                        </p:tgtEl>
                                        <p:attrNameLst>
                                          <p:attrName>style.opacity</p:attrName>
                                        </p:attrNameLst>
                                      </p:cBhvr>
                                      <p:to>
                                        <p:strVal val="0.25"/>
                                      </p:to>
                                    </p:set>
                                    <p:animEffect filter="image" prLst="opacity: 0.25">
                                      <p:cBhvr rctx="IE">
                                        <p:cTn id="16" dur="indefinite"/>
                                        <p:tgtEl>
                                          <p:spTgt spid="12">
                                            <p:txEl>
                                              <p:pRg st="8" end="8"/>
                                            </p:txEl>
                                          </p:spTgt>
                                        </p:tgtEl>
                                      </p:cBhvr>
                                    </p:animEffect>
                                  </p:childTnLst>
                                </p:cTn>
                              </p:par>
                              <p:par>
                                <p:cTn id="17" presetID="9" presetClass="emph" presetSubtype="0" nodeType="withEffect">
                                  <p:stCondLst>
                                    <p:cond delay="0"/>
                                  </p:stCondLst>
                                  <p:childTnLst>
                                    <p:set>
                                      <p:cBhvr>
                                        <p:cTn id="18" dur="indefinite"/>
                                        <p:tgtEl>
                                          <p:spTgt spid="13"/>
                                        </p:tgtEl>
                                        <p:attrNameLst>
                                          <p:attrName>style.opacity</p:attrName>
                                        </p:attrNameLst>
                                      </p:cBhvr>
                                      <p:to>
                                        <p:strVal val="0.25"/>
                                      </p:to>
                                    </p:set>
                                    <p:animEffect filter="image" prLst="opacity: 0.25">
                                      <p:cBhvr rctx="IE">
                                        <p:cTn id="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8F9523-F6B9-429C-853D-68D4630D2B7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8492" b="18161"/>
          <a:stretch/>
        </p:blipFill>
        <p:spPr>
          <a:xfrm>
            <a:off x="1319688" y="1776469"/>
            <a:ext cx="10073796" cy="3305061"/>
          </a:xfrm>
          <a:prstGeom prst="rect">
            <a:avLst/>
          </a:prstGeom>
        </p:spPr>
      </p:pic>
      <p:sp>
        <p:nvSpPr>
          <p:cNvPr id="4" name="文本框 3">
            <a:extLst>
              <a:ext uri="{FF2B5EF4-FFF2-40B4-BE49-F238E27FC236}">
                <a16:creationId xmlns:a16="http://schemas.microsoft.com/office/drawing/2014/main" id="{1E284B25-7DA2-42F6-A776-E0C29FAE8FD2}"/>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线性分类模型小结</a:t>
            </a:r>
          </a:p>
        </p:txBody>
      </p:sp>
      <p:sp>
        <p:nvSpPr>
          <p:cNvPr id="6" name="矩形 5">
            <a:extLst>
              <a:ext uri="{FF2B5EF4-FFF2-40B4-BE49-F238E27FC236}">
                <a16:creationId xmlns:a16="http://schemas.microsoft.com/office/drawing/2014/main" id="{02E8CD77-0F69-4045-8092-0987E8984CAF}"/>
              </a:ext>
            </a:extLst>
          </p:cNvPr>
          <p:cNvSpPr/>
          <p:nvPr/>
        </p:nvSpPr>
        <p:spPr>
          <a:xfrm>
            <a:off x="1306759" y="5589779"/>
            <a:ext cx="7086600" cy="707886"/>
          </a:xfrm>
          <a:prstGeom prst="rect">
            <a:avLst/>
          </a:prstGeom>
        </p:spPr>
        <p:txBody>
          <a:bodyPr wrap="square">
            <a:spAutoFit/>
          </a:bodyPr>
          <a:lstStyle/>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在logistic回归和softmax回归中，y为类别的one-hot向量表示；</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在感知器中，y为{+1,−1}</a:t>
            </a:r>
          </a:p>
        </p:txBody>
      </p:sp>
    </p:spTree>
    <p:extLst>
      <p:ext uri="{BB962C8B-B14F-4D97-AF65-F5344CB8AC3E}">
        <p14:creationId xmlns:p14="http://schemas.microsoft.com/office/powerpoint/2010/main" val="621995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2F4CB81-D20E-4240-89DC-F3CD3569BA8F}"/>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 不同损失函数的对比</a:t>
            </a:r>
          </a:p>
        </p:txBody>
      </p:sp>
      <p:pic>
        <p:nvPicPr>
          <p:cNvPr id="3" name="图片 2">
            <a:extLst>
              <a:ext uri="{FF2B5EF4-FFF2-40B4-BE49-F238E27FC236}">
                <a16:creationId xmlns:a16="http://schemas.microsoft.com/office/drawing/2014/main" id="{B289ECFC-B912-49AE-BC8E-A30438B5480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tretch>
            <a:fillRect/>
          </a:stretch>
        </p:blipFill>
        <p:spPr>
          <a:xfrm>
            <a:off x="1932013" y="997835"/>
            <a:ext cx="8844113" cy="1619749"/>
          </a:xfrm>
          <a:prstGeom prst="rect">
            <a:avLst/>
          </a:prstGeom>
        </p:spPr>
      </p:pic>
      <p:pic>
        <p:nvPicPr>
          <p:cNvPr id="4" name="图片 3">
            <a:extLst>
              <a:ext uri="{FF2B5EF4-FFF2-40B4-BE49-F238E27FC236}">
                <a16:creationId xmlns:a16="http://schemas.microsoft.com/office/drawing/2014/main" id="{155DDD0F-2AD0-41FC-89C5-9D75661FB22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54070" y="4512502"/>
            <a:ext cx="3173566" cy="552611"/>
          </a:xfrm>
          <a:prstGeom prst="rect">
            <a:avLst/>
          </a:prstGeom>
        </p:spPr>
      </p:pic>
      <p:pic>
        <p:nvPicPr>
          <p:cNvPr id="5" name="图片 4">
            <a:extLst>
              <a:ext uri="{FF2B5EF4-FFF2-40B4-BE49-F238E27FC236}">
                <a16:creationId xmlns:a16="http://schemas.microsoft.com/office/drawing/2014/main" id="{4080FC18-7DA0-4FF3-9696-EACCC687F8E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54070" y="3838875"/>
            <a:ext cx="3999123" cy="610175"/>
          </a:xfrm>
          <a:prstGeom prst="rect">
            <a:avLst/>
          </a:prstGeom>
        </p:spPr>
      </p:pic>
      <p:grpSp>
        <p:nvGrpSpPr>
          <p:cNvPr id="6" name="组合 5">
            <a:extLst>
              <a:ext uri="{FF2B5EF4-FFF2-40B4-BE49-F238E27FC236}">
                <a16:creationId xmlns:a16="http://schemas.microsoft.com/office/drawing/2014/main" id="{84E0366E-B6DB-4A93-89DF-E2A1E5EDC87C}"/>
              </a:ext>
            </a:extLst>
          </p:cNvPr>
          <p:cNvGrpSpPr/>
          <p:nvPr/>
        </p:nvGrpSpPr>
        <p:grpSpPr>
          <a:xfrm>
            <a:off x="6367645" y="3038733"/>
            <a:ext cx="3985548" cy="676415"/>
            <a:chOff x="5092796" y="2743200"/>
            <a:chExt cx="2946371" cy="402782"/>
          </a:xfrm>
        </p:grpSpPr>
        <p:pic>
          <p:nvPicPr>
            <p:cNvPr id="7" name="图片 6">
              <a:extLst>
                <a:ext uri="{FF2B5EF4-FFF2-40B4-BE49-F238E27FC236}">
                  <a16:creationId xmlns:a16="http://schemas.microsoft.com/office/drawing/2014/main" id="{F776DBFE-5F17-4F5D-9AC7-C43FEA3A47C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86400" y="2743200"/>
              <a:ext cx="2552767" cy="402782"/>
            </a:xfrm>
            <a:prstGeom prst="rect">
              <a:avLst/>
            </a:prstGeom>
          </p:spPr>
        </p:pic>
        <p:pic>
          <p:nvPicPr>
            <p:cNvPr id="8" name="图片 7">
              <a:extLst>
                <a:ext uri="{FF2B5EF4-FFF2-40B4-BE49-F238E27FC236}">
                  <a16:creationId xmlns:a16="http://schemas.microsoft.com/office/drawing/2014/main" id="{269572BB-4818-4A2C-862B-AA2F7F874A3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92796" y="2756934"/>
              <a:ext cx="495313" cy="342909"/>
            </a:xfrm>
            <a:prstGeom prst="rect">
              <a:avLst/>
            </a:prstGeom>
          </p:spPr>
        </p:pic>
      </p:grpSp>
      <p:grpSp>
        <p:nvGrpSpPr>
          <p:cNvPr id="9" name="组合 8">
            <a:extLst>
              <a:ext uri="{FF2B5EF4-FFF2-40B4-BE49-F238E27FC236}">
                <a16:creationId xmlns:a16="http://schemas.microsoft.com/office/drawing/2014/main" id="{B4345841-9CAC-4266-B6E9-6489284F6584}"/>
              </a:ext>
            </a:extLst>
          </p:cNvPr>
          <p:cNvGrpSpPr/>
          <p:nvPr/>
        </p:nvGrpSpPr>
        <p:grpSpPr>
          <a:xfrm>
            <a:off x="6432419" y="5198165"/>
            <a:ext cx="3328523" cy="670141"/>
            <a:chOff x="4749658" y="4370631"/>
            <a:chExt cx="2391420" cy="382330"/>
          </a:xfrm>
        </p:grpSpPr>
        <p:pic>
          <p:nvPicPr>
            <p:cNvPr id="10" name="图片 9">
              <a:extLst>
                <a:ext uri="{FF2B5EF4-FFF2-40B4-BE49-F238E27FC236}">
                  <a16:creationId xmlns:a16="http://schemas.microsoft.com/office/drawing/2014/main" id="{C6DE254E-79DB-421F-8B6A-26E42AF38B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562608" y="4370631"/>
              <a:ext cx="1578470" cy="375567"/>
            </a:xfrm>
            <a:prstGeom prst="rect">
              <a:avLst/>
            </a:prstGeom>
          </p:spPr>
        </p:pic>
        <p:pic>
          <p:nvPicPr>
            <p:cNvPr id="11" name="图片 10">
              <a:extLst>
                <a:ext uri="{FF2B5EF4-FFF2-40B4-BE49-F238E27FC236}">
                  <a16:creationId xmlns:a16="http://schemas.microsoft.com/office/drawing/2014/main" id="{7B02B850-4EC0-4182-B771-BFA07C75AFA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749658" y="4404609"/>
              <a:ext cx="794678" cy="348352"/>
            </a:xfrm>
            <a:prstGeom prst="rect">
              <a:avLst/>
            </a:prstGeom>
          </p:spPr>
        </p:pic>
      </p:grpSp>
      <p:pic>
        <p:nvPicPr>
          <p:cNvPr id="12" name="图片 11">
            <a:extLst>
              <a:ext uri="{FF2B5EF4-FFF2-40B4-BE49-F238E27FC236}">
                <a16:creationId xmlns:a16="http://schemas.microsoft.com/office/drawing/2014/main" id="{4418E1C9-5A9F-4A2C-BF92-925219F5EF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14342" y="2724450"/>
            <a:ext cx="4245240" cy="3603434"/>
          </a:xfrm>
          <a:prstGeom prst="rect">
            <a:avLst/>
          </a:prstGeom>
        </p:spPr>
      </p:pic>
    </p:spTree>
    <p:extLst>
      <p:ext uri="{BB962C8B-B14F-4D97-AF65-F5344CB8AC3E}">
        <p14:creationId xmlns:p14="http://schemas.microsoft.com/office/powerpoint/2010/main" val="869711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A8A40EE-EB76-4852-804F-6BFF39E22156}"/>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基础知识是后续深度学习的基石</a:t>
            </a:r>
          </a:p>
        </p:txBody>
      </p:sp>
      <p:sp>
        <p:nvSpPr>
          <p:cNvPr id="3" name="椭圆 2">
            <a:extLst>
              <a:ext uri="{FF2B5EF4-FFF2-40B4-BE49-F238E27FC236}">
                <a16:creationId xmlns:a16="http://schemas.microsoft.com/office/drawing/2014/main" id="{556DDD19-EB3A-43C4-9257-B17AFA7C8583}"/>
              </a:ext>
            </a:extLst>
          </p:cNvPr>
          <p:cNvSpPr/>
          <p:nvPr/>
        </p:nvSpPr>
        <p:spPr>
          <a:xfrm>
            <a:off x="957943" y="1230084"/>
            <a:ext cx="2307772" cy="936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机器学习基本概念</a:t>
            </a:r>
          </a:p>
        </p:txBody>
      </p:sp>
      <p:sp>
        <p:nvSpPr>
          <p:cNvPr id="4" name="椭圆 3">
            <a:extLst>
              <a:ext uri="{FF2B5EF4-FFF2-40B4-BE49-F238E27FC236}">
                <a16:creationId xmlns:a16="http://schemas.microsoft.com/office/drawing/2014/main" id="{3F707F02-724B-44F1-A0A3-1370A2359869}"/>
              </a:ext>
            </a:extLst>
          </p:cNvPr>
          <p:cNvSpPr/>
          <p:nvPr/>
        </p:nvSpPr>
        <p:spPr>
          <a:xfrm>
            <a:off x="957943" y="2561770"/>
            <a:ext cx="2307772" cy="936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数学基础</a:t>
            </a:r>
          </a:p>
        </p:txBody>
      </p:sp>
      <p:sp>
        <p:nvSpPr>
          <p:cNvPr id="5" name="椭圆 4">
            <a:extLst>
              <a:ext uri="{FF2B5EF4-FFF2-40B4-BE49-F238E27FC236}">
                <a16:creationId xmlns:a16="http://schemas.microsoft.com/office/drawing/2014/main" id="{D3969ED3-85CB-4D5A-AACD-23D55440CE68}"/>
              </a:ext>
            </a:extLst>
          </p:cNvPr>
          <p:cNvSpPr/>
          <p:nvPr/>
        </p:nvSpPr>
        <p:spPr>
          <a:xfrm>
            <a:off x="957943" y="3893456"/>
            <a:ext cx="2307772" cy="936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典型模型</a:t>
            </a:r>
          </a:p>
        </p:txBody>
      </p:sp>
      <p:sp>
        <p:nvSpPr>
          <p:cNvPr id="6" name="椭圆 5">
            <a:extLst>
              <a:ext uri="{FF2B5EF4-FFF2-40B4-BE49-F238E27FC236}">
                <a16:creationId xmlns:a16="http://schemas.microsoft.com/office/drawing/2014/main" id="{307C67E9-C5EB-48C9-8E1C-36A66CE8074F}"/>
              </a:ext>
            </a:extLst>
          </p:cNvPr>
          <p:cNvSpPr/>
          <p:nvPr/>
        </p:nvSpPr>
        <p:spPr>
          <a:xfrm>
            <a:off x="957943" y="5225143"/>
            <a:ext cx="2307772" cy="936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编程基础</a:t>
            </a:r>
          </a:p>
        </p:txBody>
      </p:sp>
      <p:sp>
        <p:nvSpPr>
          <p:cNvPr id="7" name="椭圆 6">
            <a:extLst>
              <a:ext uri="{FF2B5EF4-FFF2-40B4-BE49-F238E27FC236}">
                <a16:creationId xmlns:a16="http://schemas.microsoft.com/office/drawing/2014/main" id="{F45747F9-4398-4155-A3CC-27DFED004D6A}"/>
              </a:ext>
            </a:extLst>
          </p:cNvPr>
          <p:cNvSpPr/>
          <p:nvPr/>
        </p:nvSpPr>
        <p:spPr>
          <a:xfrm>
            <a:off x="5202700" y="2993572"/>
            <a:ext cx="2307772" cy="119742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深度学习</a:t>
            </a:r>
          </a:p>
        </p:txBody>
      </p:sp>
      <p:sp>
        <p:nvSpPr>
          <p:cNvPr id="36" name="椭圆 35">
            <a:extLst>
              <a:ext uri="{FF2B5EF4-FFF2-40B4-BE49-F238E27FC236}">
                <a16:creationId xmlns:a16="http://schemas.microsoft.com/office/drawing/2014/main" id="{6DC1F21B-9936-40E3-BF7C-F48F68BFBA11}"/>
              </a:ext>
            </a:extLst>
          </p:cNvPr>
          <p:cNvSpPr/>
          <p:nvPr/>
        </p:nvSpPr>
        <p:spPr>
          <a:xfrm>
            <a:off x="8631028" y="2808515"/>
            <a:ext cx="2307772" cy="156754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科学研究</a:t>
            </a:r>
            <a:r>
              <a:rPr lang="en-US" altLang="zh-CN" sz="2400" dirty="0">
                <a:solidFill>
                  <a:schemeClr val="tx1"/>
                </a:solidFill>
                <a:latin typeface="微软雅黑" panose="020B0503020204020204" pitchFamily="34" charset="-122"/>
                <a:ea typeface="微软雅黑" panose="020B0503020204020204" pitchFamily="34" charset="-122"/>
              </a:rPr>
              <a:t>&amp;</a:t>
            </a:r>
          </a:p>
          <a:p>
            <a:pPr algn="ctr"/>
            <a:r>
              <a:rPr lang="zh-CN" altLang="en-US" sz="2400" dirty="0">
                <a:solidFill>
                  <a:schemeClr val="tx1"/>
                </a:solidFill>
                <a:latin typeface="微软雅黑" panose="020B0503020204020204" pitchFamily="34" charset="-122"/>
                <a:ea typeface="微软雅黑" panose="020B0503020204020204" pitchFamily="34" charset="-122"/>
              </a:rPr>
              <a:t>项目实践</a:t>
            </a:r>
          </a:p>
        </p:txBody>
      </p:sp>
      <p:cxnSp>
        <p:nvCxnSpPr>
          <p:cNvPr id="38" name="直接箭头连接符 37">
            <a:extLst>
              <a:ext uri="{FF2B5EF4-FFF2-40B4-BE49-F238E27FC236}">
                <a16:creationId xmlns:a16="http://schemas.microsoft.com/office/drawing/2014/main" id="{E006007A-23B3-49DD-A71D-434A554CC789}"/>
              </a:ext>
            </a:extLst>
          </p:cNvPr>
          <p:cNvCxnSpPr>
            <a:stCxn id="7" idx="6"/>
            <a:endCxn id="36" idx="2"/>
          </p:cNvCxnSpPr>
          <p:nvPr/>
        </p:nvCxnSpPr>
        <p:spPr>
          <a:xfrm flipV="1">
            <a:off x="7510472" y="3592286"/>
            <a:ext cx="112055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7C5D224C-8ED9-4907-8F60-8699B4AE182E}"/>
              </a:ext>
            </a:extLst>
          </p:cNvPr>
          <p:cNvGrpSpPr/>
          <p:nvPr/>
        </p:nvGrpSpPr>
        <p:grpSpPr>
          <a:xfrm>
            <a:off x="3341747" y="1807029"/>
            <a:ext cx="1764000" cy="3798660"/>
            <a:chOff x="3341747" y="1785257"/>
            <a:chExt cx="1764000" cy="3798660"/>
          </a:xfrm>
        </p:grpSpPr>
        <p:cxnSp>
          <p:nvCxnSpPr>
            <p:cNvPr id="9" name="直接箭头连接符 8">
              <a:extLst>
                <a:ext uri="{FF2B5EF4-FFF2-40B4-BE49-F238E27FC236}">
                  <a16:creationId xmlns:a16="http://schemas.microsoft.com/office/drawing/2014/main" id="{EA4EFAD1-947C-422E-9B96-9C2EC3713D6D}"/>
                </a:ext>
              </a:extLst>
            </p:cNvPr>
            <p:cNvCxnSpPr>
              <a:cxnSpLocks/>
            </p:cNvCxnSpPr>
            <p:nvPr/>
          </p:nvCxnSpPr>
          <p:spPr>
            <a:xfrm>
              <a:off x="3341747" y="1785257"/>
              <a:ext cx="1743079" cy="157822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594CDC8-867F-4690-B9D0-E400F03BAC4D}"/>
                </a:ext>
              </a:extLst>
            </p:cNvPr>
            <p:cNvCxnSpPr>
              <a:cxnSpLocks/>
            </p:cNvCxnSpPr>
            <p:nvPr/>
          </p:nvCxnSpPr>
          <p:spPr>
            <a:xfrm>
              <a:off x="3341747" y="2962436"/>
              <a:ext cx="1764000" cy="562517"/>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2D19E82-30A3-46B4-9BEF-AA9807509055}"/>
                </a:ext>
              </a:extLst>
            </p:cNvPr>
            <p:cNvCxnSpPr>
              <a:cxnSpLocks/>
            </p:cNvCxnSpPr>
            <p:nvPr/>
          </p:nvCxnSpPr>
          <p:spPr>
            <a:xfrm flipV="1">
              <a:off x="3341747" y="3757092"/>
              <a:ext cx="1764000" cy="562517"/>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F7994F1-940C-43A0-8E1A-FAD18D2FF4A1}"/>
                </a:ext>
              </a:extLst>
            </p:cNvPr>
            <p:cNvCxnSpPr>
              <a:cxnSpLocks/>
            </p:cNvCxnSpPr>
            <p:nvPr/>
          </p:nvCxnSpPr>
          <p:spPr>
            <a:xfrm flipV="1">
              <a:off x="3341747" y="4005692"/>
              <a:ext cx="1743079" cy="157822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49027D45-31BF-4FB6-919D-1F67672F2C50}"/>
              </a:ext>
            </a:extLst>
          </p:cNvPr>
          <p:cNvSpPr txBox="1"/>
          <p:nvPr/>
        </p:nvSpPr>
        <p:spPr>
          <a:xfrm rot="2611557">
            <a:off x="3663131" y="2055214"/>
            <a:ext cx="1121229" cy="369332"/>
          </a:xfrm>
          <a:prstGeom prst="rect">
            <a:avLst/>
          </a:prstGeom>
          <a:noFill/>
        </p:spPr>
        <p:txBody>
          <a:bodyPr wrap="square" rtlCol="0">
            <a:spAutoFit/>
          </a:bodyPr>
          <a:lstStyle/>
          <a:p>
            <a:r>
              <a:rPr lang="zh-CN" altLang="en-US" dirty="0">
                <a:solidFill>
                  <a:srgbClr val="FF0000"/>
                </a:solidFill>
              </a:rPr>
              <a:t>关键要素</a:t>
            </a:r>
          </a:p>
        </p:txBody>
      </p:sp>
      <p:sp>
        <p:nvSpPr>
          <p:cNvPr id="16" name="文本框 15">
            <a:extLst>
              <a:ext uri="{FF2B5EF4-FFF2-40B4-BE49-F238E27FC236}">
                <a16:creationId xmlns:a16="http://schemas.microsoft.com/office/drawing/2014/main" id="{516D5241-F800-4422-9369-A4BA5A58EC43}"/>
              </a:ext>
            </a:extLst>
          </p:cNvPr>
          <p:cNvSpPr txBox="1"/>
          <p:nvPr/>
        </p:nvSpPr>
        <p:spPr>
          <a:xfrm rot="1047445">
            <a:off x="3262967" y="2921059"/>
            <a:ext cx="1743287" cy="646331"/>
          </a:xfrm>
          <a:prstGeom prst="rect">
            <a:avLst/>
          </a:prstGeom>
          <a:noFill/>
        </p:spPr>
        <p:txBody>
          <a:bodyPr wrap="square" rtlCol="0">
            <a:spAutoFit/>
          </a:bodyPr>
          <a:lstStyle/>
          <a:p>
            <a:r>
              <a:rPr lang="zh-CN" altLang="en-US" dirty="0">
                <a:solidFill>
                  <a:srgbClr val="FF0000"/>
                </a:solidFill>
              </a:rPr>
              <a:t>代数、</a:t>
            </a:r>
            <a:r>
              <a:rPr lang="en-US" altLang="zh-CN" dirty="0">
                <a:solidFill>
                  <a:srgbClr val="FF0000"/>
                </a:solidFill>
              </a:rPr>
              <a:t> </a:t>
            </a:r>
            <a:r>
              <a:rPr lang="zh-CN" altLang="en-US" dirty="0">
                <a:solidFill>
                  <a:srgbClr val="FF0000"/>
                </a:solidFill>
              </a:rPr>
              <a:t>微积分、概率统计</a:t>
            </a:r>
          </a:p>
        </p:txBody>
      </p:sp>
      <p:sp>
        <p:nvSpPr>
          <p:cNvPr id="17" name="文本框 16">
            <a:extLst>
              <a:ext uri="{FF2B5EF4-FFF2-40B4-BE49-F238E27FC236}">
                <a16:creationId xmlns:a16="http://schemas.microsoft.com/office/drawing/2014/main" id="{8A46DB3F-BEA4-44D2-95AC-665FB9B83FEE}"/>
              </a:ext>
            </a:extLst>
          </p:cNvPr>
          <p:cNvSpPr txBox="1"/>
          <p:nvPr/>
        </p:nvSpPr>
        <p:spPr>
          <a:xfrm rot="20578841">
            <a:off x="3281593" y="4065050"/>
            <a:ext cx="1743287" cy="369332"/>
          </a:xfrm>
          <a:prstGeom prst="rect">
            <a:avLst/>
          </a:prstGeom>
          <a:noFill/>
        </p:spPr>
        <p:txBody>
          <a:bodyPr wrap="square" rtlCol="0">
            <a:spAutoFit/>
          </a:bodyPr>
          <a:lstStyle/>
          <a:p>
            <a:r>
              <a:rPr lang="zh-CN" altLang="en-US" dirty="0">
                <a:solidFill>
                  <a:srgbClr val="FF0000"/>
                </a:solidFill>
              </a:rPr>
              <a:t>线性回归模型</a:t>
            </a:r>
          </a:p>
        </p:txBody>
      </p:sp>
      <p:sp>
        <p:nvSpPr>
          <p:cNvPr id="18" name="文本框 17">
            <a:extLst>
              <a:ext uri="{FF2B5EF4-FFF2-40B4-BE49-F238E27FC236}">
                <a16:creationId xmlns:a16="http://schemas.microsoft.com/office/drawing/2014/main" id="{63008066-D181-4486-8784-4B8722CE16B3}"/>
              </a:ext>
            </a:extLst>
          </p:cNvPr>
          <p:cNvSpPr txBox="1"/>
          <p:nvPr/>
        </p:nvSpPr>
        <p:spPr>
          <a:xfrm rot="19239298">
            <a:off x="3281592" y="4966602"/>
            <a:ext cx="1743287" cy="369332"/>
          </a:xfrm>
          <a:prstGeom prst="rect">
            <a:avLst/>
          </a:prstGeom>
          <a:noFill/>
        </p:spPr>
        <p:txBody>
          <a:bodyPr wrap="square" rtlCol="0">
            <a:spAutoFit/>
          </a:bodyPr>
          <a:lstStyle/>
          <a:p>
            <a:r>
              <a:rPr lang="en-US" altLang="zh-CN" dirty="0">
                <a:solidFill>
                  <a:srgbClr val="FF0000"/>
                </a:solidFill>
              </a:rPr>
              <a:t>python</a:t>
            </a:r>
            <a:endParaRPr lang="zh-CN" altLang="en-US" dirty="0">
              <a:solidFill>
                <a:srgbClr val="FF0000"/>
              </a:solidFill>
            </a:endParaRPr>
          </a:p>
        </p:txBody>
      </p:sp>
      <p:sp>
        <p:nvSpPr>
          <p:cNvPr id="19" name="矩形: 圆角 18">
            <a:extLst>
              <a:ext uri="{FF2B5EF4-FFF2-40B4-BE49-F238E27FC236}">
                <a16:creationId xmlns:a16="http://schemas.microsoft.com/office/drawing/2014/main" id="{46B779C0-1FA1-48FD-A3FF-FFDFA32D7FCE}"/>
              </a:ext>
            </a:extLst>
          </p:cNvPr>
          <p:cNvSpPr/>
          <p:nvPr/>
        </p:nvSpPr>
        <p:spPr>
          <a:xfrm>
            <a:off x="5343873" y="1691430"/>
            <a:ext cx="2025426" cy="881053"/>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神经网络模型，优化与正则化</a:t>
            </a:r>
            <a:endParaRPr lang="en-US" altLang="zh-CN" sz="2000" dirty="0">
              <a:solidFill>
                <a:schemeClr val="tx1"/>
              </a:solidFill>
              <a:latin typeface="楷体" panose="02010609060101010101" pitchFamily="49" charset="-122"/>
              <a:ea typeface="楷体" panose="02010609060101010101" pitchFamily="49" charset="-122"/>
            </a:endParaRPr>
          </a:p>
          <a:p>
            <a:pPr algn="ctr"/>
            <a:r>
              <a:rPr lang="en-US" altLang="zh-CN" sz="2000" dirty="0">
                <a:solidFill>
                  <a:schemeClr val="tx1"/>
                </a:solidFill>
                <a:latin typeface="楷体" panose="02010609060101010101" pitchFamily="49" charset="-122"/>
                <a:ea typeface="楷体" panose="02010609060101010101" pitchFamily="49" charset="-122"/>
              </a:rPr>
              <a:t>…</a:t>
            </a:r>
            <a:endParaRPr lang="zh-CN" altLang="en-US" sz="2000" dirty="0">
              <a:solidFill>
                <a:schemeClr val="tx1"/>
              </a:solidFill>
              <a:latin typeface="楷体" panose="02010609060101010101" pitchFamily="49" charset="-122"/>
              <a:ea typeface="楷体" panose="02010609060101010101" pitchFamily="49" charset="-122"/>
            </a:endParaRPr>
          </a:p>
        </p:txBody>
      </p:sp>
      <p:sp>
        <p:nvSpPr>
          <p:cNvPr id="20" name="矩形: 圆角 19">
            <a:extLst>
              <a:ext uri="{FF2B5EF4-FFF2-40B4-BE49-F238E27FC236}">
                <a16:creationId xmlns:a16="http://schemas.microsoft.com/office/drawing/2014/main" id="{5947F8F9-32E7-44A7-9601-9987D9D3D43E}"/>
              </a:ext>
            </a:extLst>
          </p:cNvPr>
          <p:cNvSpPr/>
          <p:nvPr/>
        </p:nvSpPr>
        <p:spPr>
          <a:xfrm>
            <a:off x="5362323" y="4531910"/>
            <a:ext cx="2025426" cy="881053"/>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楷体" panose="02010609060101010101" pitchFamily="49" charset="-122"/>
                <a:ea typeface="楷体" panose="02010609060101010101" pitchFamily="49" charset="-122"/>
              </a:rPr>
              <a:t>无监督学习</a:t>
            </a:r>
            <a:endParaRPr lang="en-US" altLang="zh-CN" sz="2000" dirty="0">
              <a:solidFill>
                <a:schemeClr val="tx1"/>
              </a:solidFill>
              <a:latin typeface="楷体" panose="02010609060101010101" pitchFamily="49" charset="-122"/>
              <a:ea typeface="楷体" panose="02010609060101010101" pitchFamily="49" charset="-122"/>
            </a:endParaRPr>
          </a:p>
          <a:p>
            <a:pPr algn="ctr"/>
            <a:r>
              <a:rPr lang="zh-CN" altLang="en-US" sz="2000" dirty="0">
                <a:solidFill>
                  <a:schemeClr val="tx1"/>
                </a:solidFill>
                <a:latin typeface="楷体" panose="02010609060101010101" pitchFamily="49" charset="-122"/>
                <a:ea typeface="楷体" panose="02010609060101010101" pitchFamily="49" charset="-122"/>
              </a:rPr>
              <a:t>进阶模型</a:t>
            </a:r>
          </a:p>
        </p:txBody>
      </p:sp>
      <p:sp>
        <p:nvSpPr>
          <p:cNvPr id="10" name="箭头: 下 9">
            <a:extLst>
              <a:ext uri="{FF2B5EF4-FFF2-40B4-BE49-F238E27FC236}">
                <a16:creationId xmlns:a16="http://schemas.microsoft.com/office/drawing/2014/main" id="{E7634CC1-4393-4C47-AB19-8A563A0B01A2}"/>
              </a:ext>
            </a:extLst>
          </p:cNvPr>
          <p:cNvSpPr/>
          <p:nvPr/>
        </p:nvSpPr>
        <p:spPr>
          <a:xfrm>
            <a:off x="6260909" y="4238068"/>
            <a:ext cx="228255" cy="246775"/>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21">
            <a:extLst>
              <a:ext uri="{FF2B5EF4-FFF2-40B4-BE49-F238E27FC236}">
                <a16:creationId xmlns:a16="http://schemas.microsoft.com/office/drawing/2014/main" id="{61EAC394-0DAF-4637-A2E9-1649AE0216E7}"/>
              </a:ext>
            </a:extLst>
          </p:cNvPr>
          <p:cNvSpPr/>
          <p:nvPr/>
        </p:nvSpPr>
        <p:spPr>
          <a:xfrm flipV="1">
            <a:off x="6206660" y="2659640"/>
            <a:ext cx="228255" cy="246775"/>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36DB61D-B411-4847-AB98-D866AF127C6B}"/>
              </a:ext>
            </a:extLst>
          </p:cNvPr>
          <p:cNvSpPr txBox="1"/>
          <p:nvPr/>
        </p:nvSpPr>
        <p:spPr>
          <a:xfrm>
            <a:off x="7445483" y="3265466"/>
            <a:ext cx="1120557" cy="646331"/>
          </a:xfrm>
          <a:prstGeom prst="rect">
            <a:avLst/>
          </a:prstGeom>
          <a:noFill/>
        </p:spPr>
        <p:txBody>
          <a:bodyPr wrap="square" rtlCol="0">
            <a:spAutoFit/>
          </a:bodyPr>
          <a:lstStyle/>
          <a:p>
            <a:r>
              <a:rPr lang="zh-CN" altLang="en-US" dirty="0">
                <a:solidFill>
                  <a:schemeClr val="accent2"/>
                </a:solidFill>
              </a:rPr>
              <a:t>循序渐进的实验</a:t>
            </a:r>
          </a:p>
        </p:txBody>
      </p:sp>
    </p:spTree>
    <p:extLst>
      <p:ext uri="{BB962C8B-B14F-4D97-AF65-F5344CB8AC3E}">
        <p14:creationId xmlns:p14="http://schemas.microsoft.com/office/powerpoint/2010/main" val="201422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18" grpId="0"/>
      <p:bldP spid="19" grpId="0" animBg="1"/>
      <p:bldP spid="20" grpId="0" animBg="1"/>
      <p:bldP spid="10" grpId="0" animBg="1"/>
      <p:bldP spid="22" grpId="0" animBg="1"/>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0">
            <a:extLst>
              <a:ext uri="{FF2B5EF4-FFF2-40B4-BE49-F238E27FC236}">
                <a16:creationId xmlns:a16="http://schemas.microsoft.com/office/drawing/2014/main" id="{6A4FC465-7EB8-4DD9-A0E6-AC80858A9B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192" y="152400"/>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a:extLst>
              <a:ext uri="{FF2B5EF4-FFF2-40B4-BE49-F238E27FC236}">
                <a16:creationId xmlns:a16="http://schemas.microsoft.com/office/drawing/2014/main" id="{ECDEAB00-7EF3-41E1-8E27-DB5C73C4AF52}"/>
              </a:ext>
            </a:extLst>
          </p:cNvPr>
          <p:cNvSpPr/>
          <p:nvPr/>
        </p:nvSpPr>
        <p:spPr>
          <a:xfrm>
            <a:off x="2188580" y="349830"/>
            <a:ext cx="8077200" cy="523220"/>
          </a:xfrm>
          <a:prstGeom prst="rect">
            <a:avLst/>
          </a:prstGeom>
        </p:spPr>
        <p:txBody>
          <a:bodyPr wrap="square" anchor="ctr">
            <a:spAutoFit/>
          </a:bodyPr>
          <a:lstStyle/>
          <a:p>
            <a:pPr algn="ctr">
              <a:buNone/>
            </a:pPr>
            <a:r>
              <a:rPr lang="zh-CN" altLang="en-US" sz="2800" b="1" dirty="0">
                <a:latin typeface="微软雅黑" panose="020B0503020204020204" pitchFamily="34" charset="-122"/>
                <a:ea typeface="微软雅黑" panose="020B0503020204020204" pitchFamily="34" charset="-122"/>
              </a:rPr>
              <a:t>北京交通大学</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深度学习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课程组成员</a:t>
            </a:r>
          </a:p>
        </p:txBody>
      </p:sp>
      <p:grpSp>
        <p:nvGrpSpPr>
          <p:cNvPr id="32" name="组合 31">
            <a:extLst>
              <a:ext uri="{FF2B5EF4-FFF2-40B4-BE49-F238E27FC236}">
                <a16:creationId xmlns:a16="http://schemas.microsoft.com/office/drawing/2014/main" id="{7FFDCBDA-8E12-4CFC-9841-1940865BF416}"/>
              </a:ext>
            </a:extLst>
          </p:cNvPr>
          <p:cNvGrpSpPr/>
          <p:nvPr/>
        </p:nvGrpSpPr>
        <p:grpSpPr>
          <a:xfrm>
            <a:off x="671334" y="1328540"/>
            <a:ext cx="11103982" cy="2361224"/>
            <a:chOff x="544010" y="1582924"/>
            <a:chExt cx="11103982" cy="2361224"/>
          </a:xfrm>
        </p:grpSpPr>
        <p:sp>
          <p:nvSpPr>
            <p:cNvPr id="28" name="矩形 27">
              <a:extLst>
                <a:ext uri="{FF2B5EF4-FFF2-40B4-BE49-F238E27FC236}">
                  <a16:creationId xmlns:a16="http://schemas.microsoft.com/office/drawing/2014/main" id="{94AE8E31-9D9F-4FB1-9F1A-0715A03F4C71}"/>
                </a:ext>
              </a:extLst>
            </p:cNvPr>
            <p:cNvSpPr/>
            <p:nvPr/>
          </p:nvSpPr>
          <p:spPr>
            <a:xfrm>
              <a:off x="544010" y="1582924"/>
              <a:ext cx="5393803" cy="235800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景丽萍</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4"/>
                </a:rPr>
                <a:t>http://faculty.bjtu.edu.cn/8249/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桑基韬</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5"/>
                </a:rPr>
                <a:t>http://faculty.bjtu.edu.cn/9129/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张淳杰</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6"/>
                </a:rPr>
                <a:t>http://faculty.bjtu.edu.cn/9371/</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万怀宇</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7"/>
                </a:rPr>
                <a:t>http://faculty.bjtu.edu.cn/8793/</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滕    竹</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8"/>
                </a:rPr>
                <a:t>http://faculty.bjtu.edu.cn/8902/</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0A3DFE24-37CE-463C-8A6E-B23A4EAE4A9B}"/>
                </a:ext>
              </a:extLst>
            </p:cNvPr>
            <p:cNvSpPr/>
            <p:nvPr/>
          </p:nvSpPr>
          <p:spPr>
            <a:xfrm>
              <a:off x="6254189" y="1582924"/>
              <a:ext cx="5393803" cy="2361224"/>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原继东</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9"/>
                </a:rPr>
                <a:t>http://faculty.bjtu.edu.cn/9076/</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丛润民：</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10"/>
                </a:rPr>
                <a:t>http://faculty.bjtu.edu.cn/9374/</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夏佳楠：</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11"/>
                </a:rPr>
                <a:t>http://faculty.bjtu.edu.cn/9430/</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许万茹：</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12"/>
                </a:rPr>
                <a:t>http://faculty.bjtu.edu.cn/9522/</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杨    扩</a:t>
              </a:r>
              <a:endParaRPr lang="zh-CN" altLang="en-US" sz="2000" dirty="0"/>
            </a:p>
          </p:txBody>
        </p:sp>
      </p:grpSp>
      <p:pic>
        <p:nvPicPr>
          <p:cNvPr id="5122" name="Picture 2" descr="https://timgsa.baidu.com/timg?image&amp;quality=80&amp;size=b9999_10000&amp;sec=1589392467066&amp;di=858448bcac33b053afe05c80d7f9cab3&amp;imgtype=0&amp;src=http%3A%2F%2F5b0988e595225.cdn.sohucs.com%2Fimages%2F20180612%2F550cbc8547804dfb9c7d80fb69cee600.jpeg">
            <a:extLst>
              <a:ext uri="{FF2B5EF4-FFF2-40B4-BE49-F238E27FC236}">
                <a16:creationId xmlns:a16="http://schemas.microsoft.com/office/drawing/2014/main" id="{48215A27-2E8A-4583-BF79-8F40084E4CE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0" y="3875809"/>
            <a:ext cx="12192000" cy="2982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509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常见的机器学习问题</a:t>
            </a:r>
          </a:p>
        </p:txBody>
      </p:sp>
      <p:pic>
        <p:nvPicPr>
          <p:cNvPr id="3" name="图片 2" descr="屏幕剪辑">
            <a:extLst>
              <a:ext uri="{FF2B5EF4-FFF2-40B4-BE49-F238E27FC236}">
                <a16:creationId xmlns:a16="http://schemas.microsoft.com/office/drawing/2014/main" id="{D36D3FC5-75DB-42F3-83C1-EEBEB93CC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134" y="1746173"/>
            <a:ext cx="2966012" cy="2286000"/>
          </a:xfrm>
          <a:prstGeom prst="rect">
            <a:avLst/>
          </a:prstGeom>
        </p:spPr>
      </p:pic>
      <p:sp>
        <p:nvSpPr>
          <p:cNvPr id="4" name="文本框 3">
            <a:extLst>
              <a:ext uri="{FF2B5EF4-FFF2-40B4-BE49-F238E27FC236}">
                <a16:creationId xmlns:a16="http://schemas.microsoft.com/office/drawing/2014/main" id="{11CF93DF-6A6D-4B4E-B072-7DB8E45950C5}"/>
              </a:ext>
            </a:extLst>
          </p:cNvPr>
          <p:cNvSpPr txBox="1"/>
          <p:nvPr/>
        </p:nvSpPr>
        <p:spPr>
          <a:xfrm>
            <a:off x="5117335" y="4489373"/>
            <a:ext cx="2362200"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分类</a:t>
            </a:r>
          </a:p>
        </p:txBody>
      </p:sp>
      <p:pic>
        <p:nvPicPr>
          <p:cNvPr id="5" name="图片 4">
            <a:extLst>
              <a:ext uri="{FF2B5EF4-FFF2-40B4-BE49-F238E27FC236}">
                <a16:creationId xmlns:a16="http://schemas.microsoft.com/office/drawing/2014/main" id="{7624C19A-84F7-4D94-8AE1-1107E93EF378}"/>
              </a:ext>
            </a:extLst>
          </p:cNvPr>
          <p:cNvPicPr>
            <a:picLocks noChangeAspect="1"/>
          </p:cNvPicPr>
          <p:nvPr/>
        </p:nvPicPr>
        <p:blipFill>
          <a:blip r:embed="rId4"/>
          <a:stretch>
            <a:fillRect/>
          </a:stretch>
        </p:blipFill>
        <p:spPr>
          <a:xfrm>
            <a:off x="8363338" y="2223101"/>
            <a:ext cx="3324225" cy="1371600"/>
          </a:xfrm>
          <a:prstGeom prst="rect">
            <a:avLst/>
          </a:prstGeom>
        </p:spPr>
      </p:pic>
      <p:sp>
        <p:nvSpPr>
          <p:cNvPr id="7" name="文本框 6">
            <a:extLst>
              <a:ext uri="{FF2B5EF4-FFF2-40B4-BE49-F238E27FC236}">
                <a16:creationId xmlns:a16="http://schemas.microsoft.com/office/drawing/2014/main" id="{EB752E14-1AA1-4945-8F94-475D24B9818A}"/>
              </a:ext>
            </a:extLst>
          </p:cNvPr>
          <p:cNvSpPr txBox="1"/>
          <p:nvPr/>
        </p:nvSpPr>
        <p:spPr>
          <a:xfrm>
            <a:off x="9255946" y="4581901"/>
            <a:ext cx="2362200"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聚类</a:t>
            </a:r>
          </a:p>
        </p:txBody>
      </p:sp>
      <p:pic>
        <p:nvPicPr>
          <p:cNvPr id="8" name="图片 7" descr="屏幕剪辑">
            <a:extLst>
              <a:ext uri="{FF2B5EF4-FFF2-40B4-BE49-F238E27FC236}">
                <a16:creationId xmlns:a16="http://schemas.microsoft.com/office/drawing/2014/main" id="{6DA5F357-89A8-423E-97D0-CE32D90551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735" y="1898573"/>
            <a:ext cx="3373138" cy="2020657"/>
          </a:xfrm>
          <a:prstGeom prst="rect">
            <a:avLst/>
          </a:prstGeom>
        </p:spPr>
      </p:pic>
      <p:sp>
        <p:nvSpPr>
          <p:cNvPr id="9" name="文本框 8">
            <a:extLst>
              <a:ext uri="{FF2B5EF4-FFF2-40B4-BE49-F238E27FC236}">
                <a16:creationId xmlns:a16="http://schemas.microsoft.com/office/drawing/2014/main" id="{194CAC05-2766-4EF4-BF86-8CF4818F2053}"/>
              </a:ext>
            </a:extLst>
          </p:cNvPr>
          <p:cNvSpPr txBox="1"/>
          <p:nvPr/>
        </p:nvSpPr>
        <p:spPr>
          <a:xfrm>
            <a:off x="1181128" y="4489373"/>
            <a:ext cx="2362200"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回归</a:t>
            </a:r>
          </a:p>
        </p:txBody>
      </p:sp>
      <p:cxnSp>
        <p:nvCxnSpPr>
          <p:cNvPr id="10" name="直接连接符 9">
            <a:extLst>
              <a:ext uri="{FF2B5EF4-FFF2-40B4-BE49-F238E27FC236}">
                <a16:creationId xmlns:a16="http://schemas.microsoft.com/office/drawing/2014/main" id="{80460274-3D01-4E5B-8E6C-6BEDA0D59C13}"/>
              </a:ext>
            </a:extLst>
          </p:cNvPr>
          <p:cNvCxnSpPr/>
          <p:nvPr/>
        </p:nvCxnSpPr>
        <p:spPr>
          <a:xfrm>
            <a:off x="773935" y="5105121"/>
            <a:ext cx="33528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4914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机器学习的简单示例</a:t>
            </a:r>
          </a:p>
        </p:txBody>
      </p:sp>
      <p:pic>
        <p:nvPicPr>
          <p:cNvPr id="3" name="图片 2" descr="屏幕剪辑">
            <a:extLst>
              <a:ext uri="{FF2B5EF4-FFF2-40B4-BE49-F238E27FC236}">
                <a16:creationId xmlns:a16="http://schemas.microsoft.com/office/drawing/2014/main" id="{48C158F2-3174-4B6E-8E95-4FD3ACB10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753" y="2717722"/>
            <a:ext cx="3530989" cy="711278"/>
          </a:xfrm>
          <a:prstGeom prst="rect">
            <a:avLst/>
          </a:prstGeom>
        </p:spPr>
      </p:pic>
      <p:pic>
        <p:nvPicPr>
          <p:cNvPr id="4" name="图片 3" descr="屏幕剪辑">
            <a:extLst>
              <a:ext uri="{FF2B5EF4-FFF2-40B4-BE49-F238E27FC236}">
                <a16:creationId xmlns:a16="http://schemas.microsoft.com/office/drawing/2014/main" id="{24ABF6AD-CB41-439E-BD61-0DA464977F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4894" y="2057400"/>
            <a:ext cx="5531805" cy="3313793"/>
          </a:xfrm>
          <a:prstGeom prst="rect">
            <a:avLst/>
          </a:prstGeom>
        </p:spPr>
      </p:pic>
      <p:sp>
        <p:nvSpPr>
          <p:cNvPr id="5" name="内容占位符 2">
            <a:extLst>
              <a:ext uri="{FF2B5EF4-FFF2-40B4-BE49-F238E27FC236}">
                <a16:creationId xmlns:a16="http://schemas.microsoft.com/office/drawing/2014/main" id="{08B7F9BA-FFF4-4888-9E4E-32A982075E9F}"/>
              </a:ext>
            </a:extLst>
          </p:cNvPr>
          <p:cNvSpPr txBox="1">
            <a:spLocks/>
          </p:cNvSpPr>
          <p:nvPr/>
        </p:nvSpPr>
        <p:spPr bwMode="auto">
          <a:xfrm>
            <a:off x="609600" y="883001"/>
            <a:ext cx="7311528" cy="117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457200" lvl="0" indent="-457200" eaLnBrk="1" hangingPunct="1">
              <a:lnSpc>
                <a:spcPct val="150000"/>
              </a:lnSpc>
              <a:buClr>
                <a:srgbClr val="1C314E"/>
              </a:buClr>
              <a:buFont typeface="Wingdings" panose="05000000000000000000"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cs typeface="+mn-cs"/>
              </a:rPr>
              <a:t>以线性回归（</a:t>
            </a:r>
            <a:r>
              <a:rPr lang="en-US" altLang="zh-CN" b="1" dirty="0">
                <a:solidFill>
                  <a:srgbClr val="FF0000"/>
                </a:solidFill>
                <a:latin typeface="微软雅黑" panose="020B0503020204020204" pitchFamily="34" charset="-122"/>
                <a:ea typeface="微软雅黑" panose="020B0503020204020204" pitchFamily="34" charset="-122"/>
                <a:cs typeface="+mn-cs"/>
              </a:rPr>
              <a:t>Linear Regression</a:t>
            </a:r>
            <a:r>
              <a:rPr lang="zh-CN" altLang="en-US" b="1" dirty="0">
                <a:solidFill>
                  <a:srgbClr val="FF0000"/>
                </a:solidFill>
                <a:latin typeface="微软雅黑" panose="020B0503020204020204" pitchFamily="34" charset="-122"/>
                <a:ea typeface="微软雅黑" panose="020B0503020204020204" pitchFamily="34" charset="-122"/>
                <a:cs typeface="+mn-cs"/>
              </a:rPr>
              <a:t>）为例</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模型：</a:t>
            </a:r>
          </a:p>
          <a:p>
            <a:pPr marL="434578" lvl="2" indent="-228600" eaLnBrk="1" hangingPunct="1">
              <a:lnSpc>
                <a:spcPct val="150000"/>
              </a:lnSpc>
              <a:spcBef>
                <a:spcPts val="0"/>
              </a:spcBef>
              <a:buClr>
                <a:schemeClr val="tx1"/>
              </a:buClr>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76CB38C7-FA69-4AD1-BD27-6AD36BBB46FC}"/>
              </a:ext>
            </a:extLst>
          </p:cNvPr>
          <p:cNvSpPr txBox="1">
            <a:spLocks/>
          </p:cNvSpPr>
          <p:nvPr/>
        </p:nvSpPr>
        <p:spPr bwMode="auto">
          <a:xfrm>
            <a:off x="1207611" y="5698884"/>
            <a:ext cx="3607006" cy="71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0" lvl="0" indent="0" eaLnBrk="1" hangingPunct="1">
              <a:lnSpc>
                <a:spcPct val="150000"/>
              </a:lnSpc>
              <a:buClr>
                <a:srgbClr val="1C314E"/>
              </a:buClr>
              <a:buNone/>
            </a:pPr>
            <a:r>
              <a:rPr lang="zh-CN" altLang="en-US" sz="2400" b="1" dirty="0">
                <a:solidFill>
                  <a:srgbClr val="FF0000"/>
                </a:solidFill>
                <a:latin typeface="微软雅黑" panose="020B0503020204020204" pitchFamily="34" charset="-122"/>
                <a:ea typeface="微软雅黑" panose="020B0503020204020204" pitchFamily="34" charset="-122"/>
                <a:cs typeface="+mn-cs"/>
              </a:rPr>
              <a:t>如何确定</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参数</a:t>
            </a:r>
            <a:r>
              <a:rPr lang="en-US" altLang="zh-CN" sz="2400" b="1" dirty="0">
                <a:solidFill>
                  <a:srgbClr val="FF0000"/>
                </a:solidFill>
                <a:latin typeface="微软雅黑" panose="020B0503020204020204" pitchFamily="34" charset="-122"/>
                <a:ea typeface="微软雅黑" panose="020B0503020204020204" pitchFamily="34" charset="-122"/>
                <a:cs typeface="+mn-cs"/>
              </a:rPr>
              <a:t> ?</a:t>
            </a:r>
            <a:endParaRPr lang="zh-CN" alt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3AC0361-A56A-6C4C-B530-D60BC3F4A803}"/>
              </a:ext>
            </a:extLst>
          </p:cNvPr>
          <p:cNvPicPr>
            <a:picLocks noChangeAspect="1"/>
          </p:cNvPicPr>
          <p:nvPr/>
        </p:nvPicPr>
        <p:blipFill>
          <a:blip r:embed="rId5"/>
          <a:stretch>
            <a:fillRect/>
          </a:stretch>
        </p:blipFill>
        <p:spPr>
          <a:xfrm>
            <a:off x="1059086" y="4196983"/>
            <a:ext cx="4788261" cy="647593"/>
          </a:xfrm>
          <a:prstGeom prst="rect">
            <a:avLst/>
          </a:prstGeom>
        </p:spPr>
      </p:pic>
      <p:sp>
        <p:nvSpPr>
          <p:cNvPr id="9" name="内容占位符 2">
            <a:extLst>
              <a:ext uri="{FF2B5EF4-FFF2-40B4-BE49-F238E27FC236}">
                <a16:creationId xmlns:a16="http://schemas.microsoft.com/office/drawing/2014/main" id="{E4703185-A02A-9143-9C2B-C883D08BFFC3}"/>
              </a:ext>
            </a:extLst>
          </p:cNvPr>
          <p:cNvSpPr txBox="1">
            <a:spLocks/>
          </p:cNvSpPr>
          <p:nvPr/>
        </p:nvSpPr>
        <p:spPr bwMode="auto">
          <a:xfrm>
            <a:off x="1207611" y="4810420"/>
            <a:ext cx="4639735" cy="808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0" lvl="0" indent="0" eaLnBrk="1" hangingPunct="1">
              <a:lnSpc>
                <a:spcPct val="150000"/>
              </a:lnSpc>
              <a:buClr>
                <a:srgbClr val="1C314E"/>
              </a:buClr>
              <a:buNone/>
            </a:pPr>
            <a:r>
              <a:rPr lang="zh-CN" altLang="en-US" b="1" dirty="0">
                <a:solidFill>
                  <a:srgbClr val="0000FF"/>
                </a:solidFill>
                <a:latin typeface="微软雅黑" panose="020B0503020204020204" pitchFamily="34" charset="-122"/>
                <a:ea typeface="微软雅黑" panose="020B0503020204020204" pitchFamily="34" charset="-122"/>
                <a:cs typeface="+mn-cs"/>
              </a:rPr>
              <a:t>假设空间：决策函数的集合</a:t>
            </a:r>
            <a:endParaRPr lang="zh-CN" altLang="en-US"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8423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9EE5FF5-CF5F-4936-A476-EA6C5976132B}"/>
              </a:ext>
            </a:extLst>
          </p:cNvPr>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机器学习关键要素</a:t>
            </a: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4F6574EB-5D6E-45C4-9DD2-D052697D89DE}"/>
                  </a:ext>
                </a:extLst>
              </p:cNvPr>
              <p:cNvSpPr txBox="1">
                <a:spLocks/>
              </p:cNvSpPr>
              <p:nvPr/>
            </p:nvSpPr>
            <p:spPr bwMode="auto">
              <a:xfrm>
                <a:off x="609600" y="883001"/>
                <a:ext cx="10972800" cy="53525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457200" marR="0" lvl="0" indent="-457200" eaLnBrk="1" fontAlgn="base" hangingPunct="1">
                  <a:lnSpc>
                    <a:spcPct val="150000"/>
                  </a:lnSpc>
                  <a:spcBef>
                    <a:spcPts val="450"/>
                  </a:spcBef>
                  <a:spcAft>
                    <a:spcPct val="0"/>
                  </a:spcAft>
                  <a:buClr>
                    <a:srgbClr val="1C314E"/>
                  </a:buClr>
                  <a:buSzPct val="76000"/>
                  <a:buFont typeface="Wingdings" panose="05000000000000000000" pitchFamily="2" charset="2"/>
                  <a:buChar char="Ø"/>
                  <a:tabLst/>
                  <a:defRPr/>
                </a:pPr>
                <a:r>
                  <a:rPr lang="zh-CN" altLang="en-US" b="1" dirty="0">
                    <a:solidFill>
                      <a:schemeClr val="bg1">
                        <a:lumMod val="85000"/>
                      </a:schemeClr>
                    </a:solidFill>
                    <a:latin typeface="微软雅黑" panose="020B0503020204020204" pitchFamily="34" charset="-122"/>
                    <a:ea typeface="微软雅黑" panose="020B0503020204020204" pitchFamily="34" charset="-122"/>
                    <a:cs typeface="+mn-cs"/>
                  </a:rPr>
                  <a:t>模型</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dirty="0">
                    <a:solidFill>
                      <a:schemeClr val="bg1">
                        <a:lumMod val="85000"/>
                      </a:schemeClr>
                    </a:solidFill>
                    <a:latin typeface="微软雅黑" panose="020B0503020204020204" pitchFamily="34" charset="-122"/>
                    <a:ea typeface="微软雅黑" panose="020B0503020204020204" pitchFamily="34" charset="-122"/>
                  </a:rPr>
                  <a:t>线性方法：</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dirty="0">
                    <a:solidFill>
                      <a:schemeClr val="bg1">
                        <a:lumMod val="85000"/>
                      </a:schemeClr>
                    </a:solidFill>
                    <a:latin typeface="微软雅黑" panose="020B0503020204020204" pitchFamily="34" charset="-122"/>
                    <a:ea typeface="微软雅黑" panose="020B0503020204020204" pitchFamily="34" charset="-122"/>
                  </a:rPr>
                  <a:t>广义线性方法：</a:t>
                </a:r>
              </a:p>
              <a:p>
                <a:pPr marL="616744" marR="0" lvl="2" indent="-171450" algn="l" defTabSz="914400" rtl="0" eaLnBrk="0" fontAlgn="base" latinLnBrk="0" hangingPunct="0">
                  <a:lnSpc>
                    <a:spcPct val="150000"/>
                  </a:lnSpc>
                  <a:spcBef>
                    <a:spcPts val="600"/>
                  </a:spcBef>
                  <a:spcAft>
                    <a:spcPct val="0"/>
                  </a:spcAft>
                  <a:buClr>
                    <a:srgbClr val="BCBCBC"/>
                  </a:buClr>
                  <a:buSzPct val="76000"/>
                  <a:buFont typeface="Wingdings 3" panose="05040102010807070707" pitchFamily="18" charset="2"/>
                  <a:buChar char=""/>
                  <a:tabLst/>
                  <a:defRPr/>
                </a:pPr>
                <a:r>
                  <a:rPr kumimoji="0" lang="zh-CN" altLang="en-US"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a:t>
                </a:r>
                <a14:m>
                  <m:oMath xmlns:m="http://schemas.openxmlformats.org/officeDocument/2006/math">
                    <m:r>
                      <a:rPr kumimoji="0" lang="en-US" altLang="zh-CN" sz="2400" b="0" i="0" u="none" strike="noStrike" kern="1200" cap="none" spc="0" normalizeH="0" baseline="0" noProof="0" dirty="0" smtClean="0">
                        <a:ln>
                          <a:noFill/>
                        </a:ln>
                        <a:solidFill>
                          <a:schemeClr val="bg1">
                            <a:lumMod val="85000"/>
                          </a:schemeClr>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ϕ</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x</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oMath>
                </a14:m>
                <a:r>
                  <a:rPr kumimoji="0" lang="zh-CN" altLang="en-US"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为可学习的非线性基函数，</a:t>
                </a:r>
                <a14:m>
                  <m:oMath xmlns:m="http://schemas.openxmlformats.org/officeDocument/2006/math">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f</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x</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θ</m:t>
                    </m:r>
                    <m:r>
                      <m:rPr>
                        <m:nor/>
                      </m:rPr>
                      <a:rPr kumimoji="0" lang="en-US" altLang="zh-CN"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m:t>)</m:t>
                    </m:r>
                  </m:oMath>
                </a14:m>
                <a:r>
                  <a:rPr kumimoji="0" lang="zh-CN" altLang="en-US" sz="24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就等价于神经网络。</a:t>
                </a:r>
                <a:endParaRPr kumimoji="0" lang="zh-CN" altLang="en-US" sz="2800" b="0" i="0" u="none" strike="noStrike" kern="1200" cap="none" spc="0" normalizeH="0" baseline="0" noProof="0" dirty="0">
                  <a:ln>
                    <a:noFill/>
                  </a:ln>
                  <a:solidFill>
                    <a:schemeClr val="bg1">
                      <a:lumMod val="8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eaLnBrk="1" hangingPunct="1">
                  <a:lnSpc>
                    <a:spcPct val="150000"/>
                  </a:lnSpc>
                  <a:buClr>
                    <a:srgbClr val="1C314E"/>
                  </a:buClr>
                  <a:buFont typeface="Wingdings" panose="05000000000000000000"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cs typeface="+mn-cs"/>
                  </a:rPr>
                  <a:t>学习准则</a:t>
                </a:r>
              </a:p>
              <a:p>
                <a:pPr marL="434578" marR="0" lvl="2" indent="-228600" eaLnBrk="1" hangingPunct="1">
                  <a:lnSpc>
                    <a:spcPct val="150000"/>
                  </a:lnSpc>
                  <a:spcBef>
                    <a:spcPts val="0"/>
                  </a:spcBef>
                  <a:buClr>
                    <a:schemeClr val="tx1"/>
                  </a:buClr>
                  <a:buFont typeface="Arial" panose="020B0604020202020204" pitchFamily="34" charset="0"/>
                  <a:buChar char="•"/>
                  <a:tabLst/>
                  <a:defRPr/>
                </a:pPr>
                <a:r>
                  <a:rPr lang="zh-CN" altLang="en-US" dirty="0">
                    <a:latin typeface="微软雅黑" panose="020B0503020204020204" pitchFamily="34" charset="-122"/>
                    <a:ea typeface="微软雅黑" panose="020B0503020204020204" pitchFamily="34" charset="-122"/>
                  </a:rPr>
                  <a:t>期望风险</a:t>
                </a:r>
              </a:p>
              <a:p>
                <a:pPr marL="204788" marR="0" lvl="0" indent="-204788"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tabLst/>
                  <a:defRPr/>
                </a:pPr>
                <a:endParaRPr kumimoji="0" lang="zh-CN" altLang="en-US" sz="2800" b="0" i="0" u="none" strike="noStrike" kern="1200" cap="none" spc="0" normalizeH="0" baseline="0" noProof="0" dirty="0">
                  <a:ln>
                    <a:noFill/>
                  </a:ln>
                  <a:solidFill>
                    <a:srgbClr val="EB641B"/>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0" indent="-457200" eaLnBrk="1" hangingPunct="1">
                  <a:lnSpc>
                    <a:spcPct val="150000"/>
                  </a:lnSpc>
                  <a:buClr>
                    <a:srgbClr val="1C314E"/>
                  </a:buClr>
                  <a:buFont typeface="Wingdings" panose="05000000000000000000" pitchFamily="2" charset="2"/>
                  <a:buChar char="Ø"/>
                  <a:tabLst/>
                  <a:defRPr/>
                </a:pPr>
                <a:r>
                  <a:rPr lang="zh-CN" altLang="en-US" b="1" dirty="0">
                    <a:solidFill>
                      <a:srgbClr val="FF0000"/>
                    </a:solidFill>
                    <a:latin typeface="微软雅黑" panose="020B0503020204020204" pitchFamily="34" charset="-122"/>
                    <a:ea typeface="微软雅黑" panose="020B0503020204020204" pitchFamily="34" charset="-122"/>
                    <a:cs typeface="+mn-cs"/>
                  </a:rPr>
                  <a:t>优化算法</a:t>
                </a:r>
              </a:p>
              <a:p>
                <a:pPr marL="434578" lvl="2" indent="-228600" eaLnBrk="1" hangingPunct="1">
                  <a:lnSpc>
                    <a:spcPct val="150000"/>
                  </a:lnSpc>
                  <a:spcBef>
                    <a:spcPts val="0"/>
                  </a:spcBef>
                  <a:buClr>
                    <a:schemeClr val="tx1"/>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梯度下降</a:t>
                </a:r>
              </a:p>
            </p:txBody>
          </p:sp>
        </mc:Choice>
        <mc:Fallback xmlns="">
          <p:sp>
            <p:nvSpPr>
              <p:cNvPr id="12" name="内容占位符 2">
                <a:extLst>
                  <a:ext uri="{FF2B5EF4-FFF2-40B4-BE49-F238E27FC236}">
                    <a16:creationId xmlns:a16="http://schemas.microsoft.com/office/drawing/2014/main" id="{4F6574EB-5D6E-45C4-9DD2-D052697D89DE}"/>
                  </a:ext>
                </a:extLst>
              </p:cNvPr>
              <p:cNvSpPr txBox="1">
                <a:spLocks noRot="1" noChangeAspect="1" noMove="1" noResize="1" noEditPoints="1" noAdjustHandles="1" noChangeArrowheads="1" noChangeShapeType="1" noTextEdit="1"/>
              </p:cNvSpPr>
              <p:nvPr/>
            </p:nvSpPr>
            <p:spPr bwMode="auto">
              <a:xfrm>
                <a:off x="609600" y="883001"/>
                <a:ext cx="10972800" cy="5352545"/>
              </a:xfrm>
              <a:prstGeom prst="rect">
                <a:avLst/>
              </a:prstGeom>
              <a:blipFill>
                <a:blip r:embed="rId3"/>
                <a:stretch>
                  <a:fillRect l="-579" b="-30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3" name="图片 12" descr="屏幕剪辑">
            <a:extLst>
              <a:ext uri="{FF2B5EF4-FFF2-40B4-BE49-F238E27FC236}">
                <a16:creationId xmlns:a16="http://schemas.microsoft.com/office/drawing/2014/main" id="{1C285CE7-1E49-479E-9E5E-42B7C2FF127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33800" y="4191000"/>
            <a:ext cx="4219401" cy="619861"/>
          </a:xfrm>
          <a:prstGeom prst="rect">
            <a:avLst/>
          </a:prstGeom>
        </p:spPr>
      </p:pic>
      <p:pic>
        <p:nvPicPr>
          <p:cNvPr id="14" name="图片 13" descr="屏幕剪辑">
            <a:extLst>
              <a:ext uri="{FF2B5EF4-FFF2-40B4-BE49-F238E27FC236}">
                <a16:creationId xmlns:a16="http://schemas.microsoft.com/office/drawing/2014/main" id="{F4C60316-5B34-4722-882F-302B16EC47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561533"/>
            <a:ext cx="2299412" cy="496083"/>
          </a:xfrm>
          <a:prstGeom prst="rect">
            <a:avLst/>
          </a:prstGeom>
        </p:spPr>
      </p:pic>
      <p:pic>
        <p:nvPicPr>
          <p:cNvPr id="15" name="图片 14" descr="屏幕剪辑">
            <a:extLst>
              <a:ext uri="{FF2B5EF4-FFF2-40B4-BE49-F238E27FC236}">
                <a16:creationId xmlns:a16="http://schemas.microsoft.com/office/drawing/2014/main" id="{45F05161-CB2D-4B12-A935-53A2CC7C53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2188901"/>
            <a:ext cx="2664696" cy="399377"/>
          </a:xfrm>
          <a:prstGeom prst="rect">
            <a:avLst/>
          </a:prstGeom>
        </p:spPr>
      </p:pic>
      <p:sp>
        <p:nvSpPr>
          <p:cNvPr id="2" name="箭头: 右 1">
            <a:extLst>
              <a:ext uri="{FF2B5EF4-FFF2-40B4-BE49-F238E27FC236}">
                <a16:creationId xmlns:a16="http://schemas.microsoft.com/office/drawing/2014/main" id="{D5652C25-25EF-4114-93C7-1BFD2F97D764}"/>
              </a:ext>
            </a:extLst>
          </p:cNvPr>
          <p:cNvSpPr/>
          <p:nvPr/>
        </p:nvSpPr>
        <p:spPr>
          <a:xfrm rot="20283894">
            <a:off x="8488192" y="4080694"/>
            <a:ext cx="528809" cy="25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30CC5F88-9CB7-4EB7-A6AD-93F5B142DCAD}"/>
              </a:ext>
            </a:extLst>
          </p:cNvPr>
          <p:cNvSpPr/>
          <p:nvPr/>
        </p:nvSpPr>
        <p:spPr>
          <a:xfrm rot="1316106" flipV="1">
            <a:off x="8488192" y="4712625"/>
            <a:ext cx="528809" cy="25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2">
            <a:extLst>
              <a:ext uri="{FF2B5EF4-FFF2-40B4-BE49-F238E27FC236}">
                <a16:creationId xmlns:a16="http://schemas.microsoft.com/office/drawing/2014/main" id="{B2B2527F-1460-49F7-AA0A-AACA2AC502CC}"/>
              </a:ext>
            </a:extLst>
          </p:cNvPr>
          <p:cNvSpPr txBox="1">
            <a:spLocks/>
          </p:cNvSpPr>
          <p:nvPr/>
        </p:nvSpPr>
        <p:spPr bwMode="auto">
          <a:xfrm>
            <a:off x="9155013" y="3744179"/>
            <a:ext cx="1860270" cy="61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205978" lvl="2" indent="0" eaLnBrk="1" hangingPunct="1">
              <a:lnSpc>
                <a:spcPct val="150000"/>
              </a:lnSpc>
              <a:spcBef>
                <a:spcPts val="0"/>
              </a:spcBef>
              <a:buClr>
                <a:schemeClr val="tx1"/>
              </a:buClr>
              <a:buNone/>
            </a:pPr>
            <a:r>
              <a:rPr lang="zh-CN" altLang="en-US" dirty="0">
                <a:latin typeface="微软雅黑" panose="020B0503020204020204" pitchFamily="34" charset="-122"/>
                <a:ea typeface="微软雅黑" panose="020B0503020204020204" pitchFamily="34" charset="-122"/>
              </a:rPr>
              <a:t>损失函数</a:t>
            </a:r>
            <a:endParaRPr lang="zh-CN" altLang="en-US" sz="2000" dirty="0">
              <a:latin typeface="微软雅黑" panose="020B0503020204020204" pitchFamily="34" charset="-122"/>
              <a:ea typeface="微软雅黑" panose="020B0503020204020204" pitchFamily="34" charset="-122"/>
            </a:endParaRPr>
          </a:p>
        </p:txBody>
      </p:sp>
      <p:sp>
        <p:nvSpPr>
          <p:cNvPr id="10" name="内容占位符 2">
            <a:extLst>
              <a:ext uri="{FF2B5EF4-FFF2-40B4-BE49-F238E27FC236}">
                <a16:creationId xmlns:a16="http://schemas.microsoft.com/office/drawing/2014/main" id="{4B49CFA1-0F82-4755-9709-D6B3F684EA44}"/>
              </a:ext>
            </a:extLst>
          </p:cNvPr>
          <p:cNvSpPr txBox="1">
            <a:spLocks/>
          </p:cNvSpPr>
          <p:nvPr/>
        </p:nvSpPr>
        <p:spPr bwMode="auto">
          <a:xfrm>
            <a:off x="9088914" y="4657897"/>
            <a:ext cx="2588964" cy="61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a:lstStyle>
          <a:p>
            <a:pPr marL="205978" lvl="2" indent="0" eaLnBrk="1" hangingPunct="1">
              <a:lnSpc>
                <a:spcPct val="150000"/>
              </a:lnSpc>
              <a:spcBef>
                <a:spcPts val="0"/>
              </a:spcBef>
              <a:buClr>
                <a:schemeClr val="tx1"/>
              </a:buClr>
              <a:buNone/>
            </a:pPr>
            <a:r>
              <a:rPr lang="zh-CN" altLang="en-US" dirty="0">
                <a:latin typeface="微软雅黑" panose="020B0503020204020204" pitchFamily="34" charset="-122"/>
                <a:ea typeface="微软雅黑" panose="020B0503020204020204" pitchFamily="34" charset="-122"/>
              </a:rPr>
              <a:t>经验风险最小化</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429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6.2|2.3"/>
</p:tagLst>
</file>

<file path=ppt/tags/tag2.xml><?xml version="1.0" encoding="utf-8"?>
<p:tagLst xmlns:a="http://schemas.openxmlformats.org/drawingml/2006/main" xmlns:r="http://schemas.openxmlformats.org/officeDocument/2006/relationships" xmlns:p="http://schemas.openxmlformats.org/presentationml/2006/main">
  <p:tag name="TIMING" val="|53.3|38.9|63.2|25.4"/>
</p:tagLst>
</file>

<file path=ppt/tags/tag3.xml><?xml version="1.0" encoding="utf-8"?>
<p:tagLst xmlns:a="http://schemas.openxmlformats.org/drawingml/2006/main" xmlns:r="http://schemas.openxmlformats.org/officeDocument/2006/relationships" xmlns:p="http://schemas.openxmlformats.org/presentationml/2006/main">
  <p:tag name="TIMING" val="|53.3|38.9|63.2|25.4"/>
</p:tagLst>
</file>

<file path=ppt/tags/tag4.xml><?xml version="1.0" encoding="utf-8"?>
<p:tagLst xmlns:a="http://schemas.openxmlformats.org/drawingml/2006/main" xmlns:r="http://schemas.openxmlformats.org/officeDocument/2006/relationships" xmlns:p="http://schemas.openxmlformats.org/presentationml/2006/main">
  <p:tag name="TIMING" val="|143.3|1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2335</Words>
  <Application>Microsoft Office PowerPoint</Application>
  <PresentationFormat>宽屏</PresentationFormat>
  <Paragraphs>441</Paragraphs>
  <Slides>63</Slides>
  <Notes>55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63</vt:i4>
      </vt:variant>
    </vt:vector>
  </HeadingPairs>
  <TitlesOfParts>
    <vt:vector size="76" baseType="lpstr">
      <vt:lpstr>STIX Two Math</vt:lpstr>
      <vt:lpstr>等线</vt:lpstr>
      <vt:lpstr>等线 Light</vt:lpstr>
      <vt:lpstr>楷体</vt:lpstr>
      <vt:lpstr>微软雅黑</vt:lpstr>
      <vt:lpstr>Arial</vt:lpstr>
      <vt:lpstr>Cambria Math</vt:lpstr>
      <vt:lpstr>Times New Roman</vt:lpstr>
      <vt:lpstr>Wingdings</vt:lpstr>
      <vt:lpstr>Wingdings 3</vt:lpstr>
      <vt:lpstr>Office 主题​​</vt:lpstr>
      <vt:lpstr>方程式</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2021-09-07T14:56:08Z</dcterms:created>
  <dcterms:modified xsi:type="dcterms:W3CDTF">2021-09-07T14:58:08Z</dcterms:modified>
</cp:coreProperties>
</file>